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58" r:id="rId5"/>
    <p:sldId id="263" r:id="rId6"/>
    <p:sldId id="262" r:id="rId7"/>
    <p:sldId id="309" r:id="rId8"/>
    <p:sldId id="268" r:id="rId9"/>
    <p:sldId id="265" r:id="rId10"/>
    <p:sldId id="267" r:id="rId11"/>
    <p:sldId id="266" r:id="rId12"/>
    <p:sldId id="271" r:id="rId13"/>
    <p:sldId id="270" r:id="rId14"/>
    <p:sldId id="269" r:id="rId15"/>
    <p:sldId id="272" r:id="rId16"/>
    <p:sldId id="273" r:id="rId17"/>
    <p:sldId id="310" r:id="rId18"/>
    <p:sldId id="274" r:id="rId19"/>
    <p:sldId id="275" r:id="rId20"/>
    <p:sldId id="276" r:id="rId21"/>
    <p:sldId id="264" r:id="rId22"/>
    <p:sldId id="302" r:id="rId23"/>
    <p:sldId id="280" r:id="rId24"/>
    <p:sldId id="311" r:id="rId25"/>
    <p:sldId id="303" r:id="rId26"/>
    <p:sldId id="281" r:id="rId27"/>
    <p:sldId id="288" r:id="rId28"/>
    <p:sldId id="296" r:id="rId29"/>
    <p:sldId id="300" r:id="rId30"/>
    <p:sldId id="304" r:id="rId31"/>
    <p:sldId id="305" r:id="rId32"/>
    <p:sldId id="307" r:id="rId33"/>
    <p:sldId id="306" r:id="rId34"/>
    <p:sldId id="286" r:id="rId35"/>
    <p:sldId id="308" r:id="rId36"/>
    <p:sldId id="259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8"/>
    <p:restoredTop sz="94620"/>
  </p:normalViewPr>
  <p:slideViewPr>
    <p:cSldViewPr snapToGrid="0" snapToObjects="1">
      <p:cViewPr varScale="1">
        <p:scale>
          <a:sx n="69" d="100"/>
          <a:sy n="69" d="100"/>
        </p:scale>
        <p:origin x="42" y="5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CFD31-E6B8-D542-AE33-93DA189E79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BD8E10-B7A7-2441-A63F-79DB7BF009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D3446-3F06-7045-96D0-D829ADFD4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E8BB8-5B93-844A-876C-02FA60B64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BCEE0-D61D-E345-B13A-F689429D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2A32FB-CC19-AD4C-A8D0-5333181933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613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753EF-BF50-0148-84E7-5E9B2B89A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40DFCA-75DA-9940-A971-0B3E0F9838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1C42E4-1EA5-0849-9491-10873D2EF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27AD5-9B22-B548-90C3-12E2E71EA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4D466-E732-6D4A-A61D-E50948532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694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26EAFD-16AF-2B4C-AB64-75104860BC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692AD-3F2B-3543-AEE5-A9B859D5BD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FBFAD-22B6-BF46-8815-82113FF9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2C2DA-3F56-DF4D-A8D4-26EFDE70A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8DC6D-1724-D345-B32C-7D2B18C48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47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38B4E-B42C-AA45-B1DB-F15B4F138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3519A-D4AF-C24A-88F6-FF3FD561C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0CA215-54E4-DD49-95BC-0216E15EF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4F422-70BD-DD45-A1C9-AA18C4D5D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18877-AD3C-C64B-A8EF-30DC69A70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72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A6EA9-A864-5F4F-AC20-C28E83EB0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F9EDF-6196-184B-9EA1-744BEF557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626BB-CE1E-CD48-A511-C44E31A99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D542A-8DAC-0841-9A7D-68FCC4ECD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B4E04-8F87-B84F-B6E9-6B026BA86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051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619EC-08BC-7D40-86AE-2DF675F3F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358EB-7D0A-0643-9383-7E2E716814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1A857-26BF-1741-BC2D-9E9DE8ABB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7CC28D-D522-4A4B-8898-D869804A5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CC02D-302D-A947-972E-A3BF37DF5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B717E5-2724-854F-AA49-C72E4051F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66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E19A6-E3C0-1C4E-8C71-880D6E60E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51041-F1D7-0341-ABA7-5F1E51B505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0D7A30-8697-0E42-BD70-26EB64D8F2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1E8F59-933F-F440-8ED3-F5FB360D3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5DE6E7-6ABF-964B-8CD4-5749525E2D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156F4-25BC-F84B-B8CA-5C390BE2E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393461-3E4C-9B48-AA33-2A37807E4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ECC0F2-D506-9D47-84C0-0638F7A1B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180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4E9EA-FE48-3946-B536-50C0B822D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9000B4-9D57-2E4D-BFDB-E92DEE4E1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12AAD1-A3D8-764F-B9C6-2CA42A328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981720-0FC6-344D-B071-DB524C3E9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61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D32C80-5292-0B41-940B-C8ACC7021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F790EA-E889-B24B-906B-0205C3332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9D63A3-01D0-544E-AB2C-A1D9EECEE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810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CF679-0DD7-B84E-A424-1118945AC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BC07B-7578-7B4C-9471-6D5CCE6057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CB8B5-CCC1-5042-9A91-3DA7ECE92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F0FB85-7336-F147-969D-088A36C25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C9113-BDB4-BC49-B1EE-D2588AB56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3A4ADF-1FC5-2141-AD0A-EB9A9CACF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33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F4B27-87D5-F843-9BD1-B6213B40C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EBF7F5-7AE7-9142-A1D1-EA5E6F8A7E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BF48B7-4E36-244F-88AC-7DEEF5595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3145E-28B3-9043-8BD5-A4170BEF2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5FA3D-ABA4-D548-B887-F9D322BA4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FB766-0DA1-CE49-A92D-91504A8D4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74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D9402D-9C5C-5944-A56B-0CAF80E0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936C6-3EA9-1B44-B2B2-C7F875F75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292A2-CDAF-6941-B578-46B370FBBC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5F94BB-DB09-8B41-B2C2-B24D55051A85}" type="datetimeFigureOut">
              <a:rPr lang="en-US" smtClean="0"/>
              <a:t>4/6/2018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996FB-BB36-CF4C-801B-B5390FA32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9F467-DF1D-C743-8367-316EF4B1AF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44D82-9F0E-2E41-9747-91ACB9CAB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783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citeseerx.ist.psu.edu/viewdoc/download?doi=10.1.1.112.4648&amp;rep=rep1&amp;type=pdf" TargetMode="External"/><Relationship Id="rId2" Type="http://schemas.openxmlformats.org/officeDocument/2006/relationships/hyperlink" Target="http://dpi-proceedings.com/index.php/dtcse/article/view/5316/4939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547EE-BDC8-1F47-BFE2-8B249372FD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Application of Redis in IOT Edge Devices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34FE2-6187-1D42-B751-DE97B0776F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Glenn Edgar</a:t>
            </a:r>
          </a:p>
          <a:p>
            <a:r>
              <a:rPr lang="en-US" dirty="0"/>
              <a:t>LaCima Ranch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391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515BA-3BDA-49A2-89B5-3149E3F92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PLC Deployed in the field.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3A28C6-0C2A-4E30-82BF-9661E4813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800" dirty="0"/>
              <a:t>The picture shows the PLC unit deployed to the field.  </a:t>
            </a:r>
          </a:p>
          <a:p>
            <a:r>
              <a:rPr lang="en-US" sz="2800" dirty="0"/>
              <a:t>Electrical conduit pipe is pounded in the ground and the PLC unit attaches to the conduit</a:t>
            </a:r>
            <a:r>
              <a:rPr lang="en-US" dirty="0"/>
              <a:t>.</a:t>
            </a:r>
          </a:p>
        </p:txBody>
      </p:sp>
      <p:pic>
        <p:nvPicPr>
          <p:cNvPr id="44" name="Picture Placeholder 43">
            <a:extLst>
              <a:ext uri="{FF2B5EF4-FFF2-40B4-BE49-F238E27FC236}">
                <a16:creationId xmlns:a16="http://schemas.microsoft.com/office/drawing/2014/main" id="{C503C89B-83FE-4A6B-BF4E-77C6E5AB207D}"/>
              </a:ext>
            </a:extLst>
          </p:cNvPr>
          <p:cNvPicPr>
            <a:picLocks noGrp="1"/>
          </p:cNvPicPr>
          <p:nvPr>
            <p:ph type="pic" idx="1"/>
          </p:nvPr>
        </p:nvPicPr>
        <p:blipFill>
          <a:blip r:embed="rId2"/>
          <a:srcRect t="23548" b="23548"/>
          <a:stretch>
            <a:fillRect/>
          </a:stretch>
        </p:blipFill>
        <p:spPr>
          <a:xfrm>
            <a:off x="6277699" y="171413"/>
            <a:ext cx="5105400" cy="5715000"/>
          </a:xfrm>
        </p:spPr>
      </p:pic>
    </p:spTree>
    <p:extLst>
      <p:ext uri="{BB962C8B-B14F-4D97-AF65-F5344CB8AC3E}">
        <p14:creationId xmlns:p14="http://schemas.microsoft.com/office/powerpoint/2010/main" val="2704535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7205AE-7C72-412F-852E-C87CEEA30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PLC Units have been deployed for 5 years.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FC53B24-C83E-4351-8CC2-21B35DCFF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Our Avocado Grove is a 2400 feet.  </a:t>
            </a:r>
          </a:p>
          <a:p>
            <a:endParaRPr lang="en-US" dirty="0"/>
          </a:p>
          <a:p>
            <a:r>
              <a:rPr lang="en-US" dirty="0"/>
              <a:t>Several years ago, we had 24 inches of snow over night.  </a:t>
            </a:r>
          </a:p>
          <a:p>
            <a:endParaRPr lang="en-US" dirty="0"/>
          </a:p>
          <a:p>
            <a:r>
              <a:rPr lang="en-US" dirty="0"/>
              <a:t>Outdoor equipment survived without problem.</a:t>
            </a:r>
          </a:p>
        </p:txBody>
      </p:sp>
      <p:pic>
        <p:nvPicPr>
          <p:cNvPr id="1026" name="Picture 2" descr="https://78.media.tumblr.com/d1de61204d7cd1b635a81ef10d7fd3a9/tumblr_nhrkm8ynbM1tdq4vho1_1280.jpg">
            <a:extLst>
              <a:ext uri="{FF2B5EF4-FFF2-40B4-BE49-F238E27FC236}">
                <a16:creationId xmlns:a16="http://schemas.microsoft.com/office/drawing/2014/main" id="{3A1270F1-2398-4254-BAAA-F6B6112AB620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0" b="1052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0811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7374F7-9FCB-4ACB-8AF1-4FF68B101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benefits to new system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E3FCF1-B5AE-4851-A578-6BD51CA46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 Based Flexible Irrigation Scheduling.</a:t>
            </a:r>
          </a:p>
          <a:p>
            <a:r>
              <a:rPr lang="en-US" dirty="0"/>
              <a:t>Cloud Interface Allows Remote Operations.</a:t>
            </a:r>
          </a:p>
          <a:p>
            <a:r>
              <a:rPr lang="en-US" dirty="0"/>
              <a:t>Weather Station integration which allows irrigation times set to water evaporative loss.</a:t>
            </a:r>
          </a:p>
          <a:p>
            <a:r>
              <a:rPr lang="en-US" dirty="0"/>
              <a:t>Current Sensor to monitor irrigation solenoid performance.</a:t>
            </a:r>
          </a:p>
          <a:p>
            <a:pPr lvl="1"/>
            <a:r>
              <a:rPr lang="en-US" dirty="0"/>
              <a:t>No Current open wires.</a:t>
            </a:r>
          </a:p>
          <a:p>
            <a:pPr lvl="1"/>
            <a:r>
              <a:rPr lang="en-US" dirty="0"/>
              <a:t>Too much current a shorted condition.</a:t>
            </a:r>
          </a:p>
          <a:p>
            <a:r>
              <a:rPr lang="en-US" dirty="0"/>
              <a:t>Flow Meter to detect leaks and clogged emitters.</a:t>
            </a:r>
          </a:p>
          <a:p>
            <a:r>
              <a:rPr lang="en-US" dirty="0"/>
              <a:t>Some examples are showed on the next page.</a:t>
            </a:r>
          </a:p>
          <a:p>
            <a:r>
              <a:rPr lang="en-US" dirty="0"/>
              <a:t>Well Pressure and Pump Current logging will be added shortly.</a:t>
            </a:r>
          </a:p>
        </p:txBody>
      </p:sp>
    </p:spTree>
    <p:extLst>
      <p:ext uri="{BB962C8B-B14F-4D97-AF65-F5344CB8AC3E}">
        <p14:creationId xmlns:p14="http://schemas.microsoft.com/office/powerpoint/2010/main" val="1210707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551A7-E925-4613-BDD1-36F7966F7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leak that took 3 weeks to find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4843A16-2E6F-4D05-A74F-39D9E7A9F3E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r="13209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7EBCA6-9022-4273-BC66-988CB18AE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The system detected a 3 GPM excess flow.  Field Inspections did not find the leak for three weeks.  </a:t>
            </a:r>
          </a:p>
          <a:p>
            <a:r>
              <a:rPr lang="en-US" sz="2400" dirty="0"/>
              <a:t>On the third week, after an exhaustive search, the leak was found.  The hole was pointed downward and flowed into a hole.  The leak watermarks were not shown in the field.</a:t>
            </a:r>
          </a:p>
        </p:txBody>
      </p:sp>
    </p:spTree>
    <p:extLst>
      <p:ext uri="{BB962C8B-B14F-4D97-AF65-F5344CB8AC3E}">
        <p14:creationId xmlns:p14="http://schemas.microsoft.com/office/powerpoint/2010/main" val="921126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FA438-01DE-471B-9F10-2D3BB11F2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Leak not Detectable by manual means.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AD2E4E2-30C0-4C7F-AC50-9A85A76F11B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5" r="7275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A76AB5-6E70-496F-A542-E4C22E26ED0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800" dirty="0"/>
              <a:t>This line has a small crack which generated a .5 gallon/minute excessive flow.  The System detected the excess flow.  </a:t>
            </a:r>
          </a:p>
          <a:p>
            <a:r>
              <a:rPr lang="en-US" sz="2800" dirty="0"/>
              <a:t>The lines had to be checked carefully to find this leak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42290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033D44-0E32-40E6-B02D-7FBB4DACD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System Transformed Operation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FC3499-4EA3-49C5-A57B-7040DC8CB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looking for problems, the system directed action to systems which have failed.</a:t>
            </a:r>
          </a:p>
          <a:p>
            <a:r>
              <a:rPr lang="en-US" dirty="0"/>
              <a:t>This is important as it takes about 2.5 hours to manually check the grove. At $22.50/hour and once a week, the total cost for manual checking is $2925.00  /year.  This is about 3 times the cost of my system.</a:t>
            </a:r>
          </a:p>
        </p:txBody>
      </p:sp>
    </p:spTree>
    <p:extLst>
      <p:ext uri="{BB962C8B-B14F-4D97-AF65-F5344CB8AC3E}">
        <p14:creationId xmlns:p14="http://schemas.microsoft.com/office/powerpoint/2010/main" val="1753054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29407-25B1-4719-9994-A034F815B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Needed to Replace Mongoose Web Server with Python Flask Web Server. (Time Period 2014)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9E9F2-D835-46BC-B5C5-040B411A6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</a:t>
            </a:r>
            <a:r>
              <a:rPr lang="en-US" dirty="0" err="1"/>
              <a:t>backgound</a:t>
            </a:r>
            <a:r>
              <a:rPr lang="en-US" dirty="0"/>
              <a:t> is embedded system design.</a:t>
            </a:r>
          </a:p>
          <a:p>
            <a:pPr lvl="1"/>
            <a:r>
              <a:rPr lang="en-US" dirty="0"/>
              <a:t>First starting out in assembly and DSP programming</a:t>
            </a:r>
          </a:p>
          <a:p>
            <a:pPr lvl="1"/>
            <a:r>
              <a:rPr lang="en-US" dirty="0"/>
              <a:t>Moving to C and RTOS Programming.</a:t>
            </a:r>
          </a:p>
          <a:p>
            <a:pPr lvl="1"/>
            <a:r>
              <a:rPr lang="en-US" dirty="0"/>
              <a:t>Moving Embedded Linux and Set Top Box Programming.</a:t>
            </a:r>
          </a:p>
          <a:p>
            <a:pPr lvl="1"/>
            <a:r>
              <a:rPr lang="en-US" dirty="0"/>
              <a:t>And finally introducing Lua, SQLITE, the Mongoose Web Server and jQuery into the mix.</a:t>
            </a:r>
          </a:p>
          <a:p>
            <a:r>
              <a:rPr lang="en-US" dirty="0"/>
              <a:t>I used the Lua/SQLITE/Mongoose Web Server as my first basis for irrigation control.</a:t>
            </a:r>
          </a:p>
          <a:p>
            <a:r>
              <a:rPr lang="en-US" dirty="0"/>
              <a:t>The implementation was a single Linux process on a Beagle Bone Black.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645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A1D4C-31C9-4950-9519-4AFFB3DCA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Needed to Replace Mongoose Web Server with Python Flask Web Server. (Time Period 2014)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50660F-4A1A-4EDF-93DA-AFB019C7C1BF}"/>
              </a:ext>
            </a:extLst>
          </p:cNvPr>
          <p:cNvSpPr txBox="1"/>
          <p:nvPr/>
        </p:nvSpPr>
        <p:spPr>
          <a:xfrm>
            <a:off x="691570" y="2785446"/>
            <a:ext cx="2417457" cy="20621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Original</a:t>
            </a:r>
          </a:p>
          <a:p>
            <a:r>
              <a:rPr lang="en-US" sz="3200" dirty="0"/>
              <a:t>System</a:t>
            </a:r>
          </a:p>
          <a:p>
            <a:r>
              <a:rPr lang="en-US" sz="3200" dirty="0"/>
              <a:t>Monolithic</a:t>
            </a:r>
          </a:p>
          <a:p>
            <a:r>
              <a:rPr lang="en-US" sz="3200" dirty="0"/>
              <a:t>Linux Process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B419FE4-EB6D-4910-B54F-D26586717A81}"/>
              </a:ext>
            </a:extLst>
          </p:cNvPr>
          <p:cNvSpPr/>
          <p:nvPr/>
        </p:nvSpPr>
        <p:spPr>
          <a:xfrm>
            <a:off x="838200" y="4849091"/>
            <a:ext cx="1544782" cy="1046018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81CC596-E21C-48A3-A406-86DBD7A3B4A9}"/>
              </a:ext>
            </a:extLst>
          </p:cNvPr>
          <p:cNvSpPr/>
          <p:nvPr/>
        </p:nvSpPr>
        <p:spPr>
          <a:xfrm>
            <a:off x="5987800" y="4758760"/>
            <a:ext cx="1544782" cy="1136349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9C53659-46F0-486A-87DA-E4A1B950C0DE}"/>
              </a:ext>
            </a:extLst>
          </p:cNvPr>
          <p:cNvSpPr/>
          <p:nvPr/>
        </p:nvSpPr>
        <p:spPr>
          <a:xfrm>
            <a:off x="9073891" y="4849091"/>
            <a:ext cx="1544782" cy="1046018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F5464F-1AB3-43E7-A89F-2099289D9FF5}"/>
              </a:ext>
            </a:extLst>
          </p:cNvPr>
          <p:cNvSpPr txBox="1"/>
          <p:nvPr/>
        </p:nvSpPr>
        <p:spPr>
          <a:xfrm>
            <a:off x="4911436" y="3764670"/>
            <a:ext cx="3040256" cy="107721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Irrigation Control</a:t>
            </a:r>
          </a:p>
          <a:p>
            <a:r>
              <a:rPr lang="en-US" sz="3200" dirty="0"/>
              <a:t>Process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5C98CC-3BFD-4A37-816B-B7D8BC63AFC5}"/>
              </a:ext>
            </a:extLst>
          </p:cNvPr>
          <p:cNvSpPr txBox="1"/>
          <p:nvPr/>
        </p:nvSpPr>
        <p:spPr>
          <a:xfrm>
            <a:off x="8707581" y="3924327"/>
            <a:ext cx="3035575" cy="58477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Flask Web Server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9FCB3C-BF85-4430-AE11-BECC4CE44AED}"/>
              </a:ext>
            </a:extLst>
          </p:cNvPr>
          <p:cNvSpPr txBox="1"/>
          <p:nvPr/>
        </p:nvSpPr>
        <p:spPr>
          <a:xfrm>
            <a:off x="921327" y="1898073"/>
            <a:ext cx="87005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The Mongoose Web Server Needed To Be Replaced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0082C7-79D7-46DC-98A9-26079A755637}"/>
              </a:ext>
            </a:extLst>
          </p:cNvPr>
          <p:cNvSpPr txBox="1"/>
          <p:nvPr/>
        </p:nvSpPr>
        <p:spPr>
          <a:xfrm>
            <a:off x="5389418" y="2744807"/>
            <a:ext cx="65343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Both Processes Need to Communicate</a:t>
            </a:r>
          </a:p>
          <a:p>
            <a:r>
              <a:rPr lang="en-US" sz="3200" dirty="0"/>
              <a:t>With Each Other</a:t>
            </a:r>
          </a:p>
        </p:txBody>
      </p:sp>
    </p:spTree>
    <p:extLst>
      <p:ext uri="{BB962C8B-B14F-4D97-AF65-F5344CB8AC3E}">
        <p14:creationId xmlns:p14="http://schemas.microsoft.com/office/powerpoint/2010/main" val="1597723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587EE-22B9-49FD-AA0B-21FBACFD6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Redis Provided The </a:t>
            </a:r>
            <a:r>
              <a:rPr lang="en-US" dirty="0" err="1"/>
              <a:t>Multiprocess</a:t>
            </a:r>
            <a:r>
              <a:rPr lang="en-US" dirty="0"/>
              <a:t>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4C555-B905-4A22-A8AE-66120ED7E2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Now instead of single process, there are two processes.  The architecture had to change.</a:t>
            </a:r>
          </a:p>
          <a:p>
            <a:r>
              <a:rPr lang="en-US" dirty="0"/>
              <a:t>I picked up a copy of the Redis cookbook and found an example of a job queue.</a:t>
            </a:r>
          </a:p>
          <a:p>
            <a:r>
              <a:rPr lang="en-US" dirty="0" err="1"/>
              <a:t>Redis</a:t>
            </a:r>
            <a:r>
              <a:rPr lang="en-US" dirty="0"/>
              <a:t> and Flask Web Server were incorporated on my irrigation system using a Beagle Bone Black.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FC82B0-EDDD-4942-91D2-4D67ABF4D9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461" y="1918489"/>
            <a:ext cx="3162300" cy="427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9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CFE57-B236-4DE1-A49E-917CB9351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Redis in the System The Irrigation Controller Software Began to Change.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4D8CC-C8C8-4BAC-BF52-F298AAF035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With Redis as a central hub, the monolithic irrigation program transformed into:</a:t>
            </a:r>
          </a:p>
          <a:p>
            <a:pPr lvl="1"/>
            <a:r>
              <a:rPr lang="en-US" dirty="0"/>
              <a:t>Lua code was replaced with python code as the need for embedding code went away.</a:t>
            </a:r>
          </a:p>
          <a:p>
            <a:pPr lvl="1"/>
            <a:r>
              <a:rPr lang="en-US" dirty="0"/>
              <a:t>Modular python processes implementing a single function.</a:t>
            </a:r>
          </a:p>
          <a:p>
            <a:pPr lvl="1"/>
            <a:r>
              <a:rPr lang="en-US" dirty="0"/>
              <a:t>Communication through the </a:t>
            </a:r>
            <a:r>
              <a:rPr lang="en-US" dirty="0" err="1"/>
              <a:t>Redis</a:t>
            </a:r>
            <a:r>
              <a:rPr lang="en-US" dirty="0"/>
              <a:t> Data Base.</a:t>
            </a:r>
          </a:p>
          <a:p>
            <a:pPr lvl="1"/>
            <a:r>
              <a:rPr lang="en-US" dirty="0"/>
              <a:t>A python process communicates strictly to the </a:t>
            </a:r>
            <a:r>
              <a:rPr lang="en-US" dirty="0" err="1"/>
              <a:t>redis</a:t>
            </a:r>
            <a:r>
              <a:rPr lang="en-US" dirty="0"/>
              <a:t> data base with the exception of the I/O controller.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FED710-85B5-406B-8B27-FF011611E275}"/>
              </a:ext>
            </a:extLst>
          </p:cNvPr>
          <p:cNvSpPr txBox="1"/>
          <p:nvPr/>
        </p:nvSpPr>
        <p:spPr>
          <a:xfrm>
            <a:off x="7885566" y="3561710"/>
            <a:ext cx="1133183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Redis</a:t>
            </a:r>
            <a:r>
              <a:rPr lang="en-US" dirty="0"/>
              <a:t> Database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3DB7F4-1026-4FF1-991F-8F2ACCB744E3}"/>
              </a:ext>
            </a:extLst>
          </p:cNvPr>
          <p:cNvSpPr txBox="1"/>
          <p:nvPr/>
        </p:nvSpPr>
        <p:spPr>
          <a:xfrm>
            <a:off x="6389580" y="2170999"/>
            <a:ext cx="1126206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Irrigation </a:t>
            </a:r>
          </a:p>
          <a:p>
            <a:r>
              <a:rPr lang="en-US" dirty="0"/>
              <a:t>Controller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22151C-63CB-4614-B98C-43B4A6B0AC6E}"/>
              </a:ext>
            </a:extLst>
          </p:cNvPr>
          <p:cNvSpPr txBox="1"/>
          <p:nvPr/>
        </p:nvSpPr>
        <p:spPr>
          <a:xfrm>
            <a:off x="8087519" y="2089172"/>
            <a:ext cx="1300869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Time of Day</a:t>
            </a:r>
          </a:p>
          <a:p>
            <a:r>
              <a:rPr lang="en-US" dirty="0"/>
              <a:t>Scheduling</a:t>
            </a:r>
          </a:p>
          <a:p>
            <a:r>
              <a:rPr lang="en-US" dirty="0"/>
              <a:t>Program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F2A2B6-29FC-422C-9BD1-5D33125F9B49}"/>
              </a:ext>
            </a:extLst>
          </p:cNvPr>
          <p:cNvSpPr txBox="1"/>
          <p:nvPr/>
        </p:nvSpPr>
        <p:spPr>
          <a:xfrm>
            <a:off x="6227433" y="3429000"/>
            <a:ext cx="1277657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Calculate</a:t>
            </a:r>
          </a:p>
          <a:p>
            <a:r>
              <a:rPr lang="en-US" dirty="0"/>
              <a:t>Evaporative</a:t>
            </a:r>
          </a:p>
          <a:p>
            <a:r>
              <a:rPr lang="en-US" dirty="0"/>
              <a:t>Loss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D13D8E-A56E-4847-8377-CCF263F88BBC}"/>
              </a:ext>
            </a:extLst>
          </p:cNvPr>
          <p:cNvSpPr txBox="1"/>
          <p:nvPr/>
        </p:nvSpPr>
        <p:spPr>
          <a:xfrm>
            <a:off x="7831303" y="4925418"/>
            <a:ext cx="1478866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I/O Controller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473999-2E46-408B-9D49-5E5FEA98BBE1}"/>
              </a:ext>
            </a:extLst>
          </p:cNvPr>
          <p:cNvSpPr txBox="1"/>
          <p:nvPr/>
        </p:nvSpPr>
        <p:spPr>
          <a:xfrm>
            <a:off x="9604005" y="4236769"/>
            <a:ext cx="1238801" cy="120032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Various</a:t>
            </a:r>
          </a:p>
          <a:p>
            <a:r>
              <a:rPr lang="en-US" dirty="0"/>
              <a:t>System</a:t>
            </a:r>
          </a:p>
          <a:p>
            <a:r>
              <a:rPr lang="en-US" dirty="0"/>
              <a:t>Monitoring</a:t>
            </a:r>
          </a:p>
          <a:p>
            <a:r>
              <a:rPr lang="en-US" dirty="0"/>
              <a:t>Processes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79C7A0-A061-4D5D-8EBB-5A5D3D8E6EEC}"/>
              </a:ext>
            </a:extLst>
          </p:cNvPr>
          <p:cNvSpPr txBox="1"/>
          <p:nvPr/>
        </p:nvSpPr>
        <p:spPr>
          <a:xfrm>
            <a:off x="9801225" y="2817330"/>
            <a:ext cx="1238801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Flask</a:t>
            </a:r>
          </a:p>
          <a:p>
            <a:r>
              <a:rPr lang="en-US" dirty="0"/>
              <a:t>Web </a:t>
            </a:r>
          </a:p>
          <a:p>
            <a:r>
              <a:rPr lang="en-US" dirty="0"/>
              <a:t>Server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1C5EBCC-A6AC-471C-A40E-64694E567234}"/>
              </a:ext>
            </a:extLst>
          </p:cNvPr>
          <p:cNvCxnSpPr/>
          <p:nvPr/>
        </p:nvCxnSpPr>
        <p:spPr>
          <a:xfrm>
            <a:off x="7386638" y="2817330"/>
            <a:ext cx="578643" cy="675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1DDDDE-C5C1-4838-9CA1-49F535BBCEDC}"/>
              </a:ext>
            </a:extLst>
          </p:cNvPr>
          <p:cNvCxnSpPr/>
          <p:nvPr/>
        </p:nvCxnSpPr>
        <p:spPr>
          <a:xfrm>
            <a:off x="7505090" y="3740660"/>
            <a:ext cx="3697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29BA1E5-EE52-48CC-B247-744DD0DE81C5}"/>
              </a:ext>
            </a:extLst>
          </p:cNvPr>
          <p:cNvCxnSpPr>
            <a:endCxn id="6" idx="0"/>
          </p:cNvCxnSpPr>
          <p:nvPr/>
        </p:nvCxnSpPr>
        <p:spPr>
          <a:xfrm>
            <a:off x="8415338" y="3012502"/>
            <a:ext cx="36820" cy="549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6BBDFE7-1B24-495D-834D-CC1014DE42B8}"/>
              </a:ext>
            </a:extLst>
          </p:cNvPr>
          <p:cNvCxnSpPr/>
          <p:nvPr/>
        </p:nvCxnSpPr>
        <p:spPr>
          <a:xfrm flipH="1">
            <a:off x="9124486" y="3410986"/>
            <a:ext cx="591721" cy="277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FD0DA1-F54B-4F1C-A265-0014CB83082A}"/>
              </a:ext>
            </a:extLst>
          </p:cNvPr>
          <p:cNvCxnSpPr/>
          <p:nvPr/>
        </p:nvCxnSpPr>
        <p:spPr>
          <a:xfrm flipH="1" flipV="1">
            <a:off x="9103767" y="4086950"/>
            <a:ext cx="500238" cy="4350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6575A6D-736F-4098-8ACF-DDEBDDB7ABB0}"/>
              </a:ext>
            </a:extLst>
          </p:cNvPr>
          <p:cNvCxnSpPr>
            <a:stCxn id="10" idx="0"/>
            <a:endCxn id="6" idx="2"/>
          </p:cNvCxnSpPr>
          <p:nvPr/>
        </p:nvCxnSpPr>
        <p:spPr>
          <a:xfrm flipH="1" flipV="1">
            <a:off x="8452158" y="4208041"/>
            <a:ext cx="118578" cy="7173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736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20AA-B403-414B-AEF4-4F3AAEDA6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 of Presentation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9F50A-B468-4FAE-9321-F8F16402C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We will talk about our irrigation system.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will talk about are evolution in the use of Redis.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will talk about the need to manage the IOT system much in the same manner as an online business.</a:t>
            </a:r>
          </a:p>
          <a:p>
            <a:pPr lvl="1"/>
            <a:r>
              <a:rPr lang="en-US" dirty="0"/>
              <a:t>Concept of the </a:t>
            </a:r>
            <a:r>
              <a:rPr lang="en-US" b="1" dirty="0"/>
              <a:t>Nano Data Center.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will talk about the need for a Graphical Data Base.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will talk about the need to automatically generate the Redis keys and data structures.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will talk about a new IOT to Cloud Communication.  </a:t>
            </a:r>
          </a:p>
          <a:p>
            <a:pPr lvl="1"/>
            <a:r>
              <a:rPr lang="en-US" dirty="0"/>
              <a:t>Thru the use of synchronizing the IOT Redis Data Base and the Cloud Redis Data Base.</a:t>
            </a:r>
          </a:p>
        </p:txBody>
      </p:sp>
    </p:spTree>
    <p:extLst>
      <p:ext uri="{BB962C8B-B14F-4D97-AF65-F5344CB8AC3E}">
        <p14:creationId xmlns:p14="http://schemas.microsoft.com/office/powerpoint/2010/main" val="2118686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66374-E970-470D-AB96-84E83E3F3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amount of Logging and Managing the Logging Became Complex.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0922B3D-1E41-47DC-8D35-1508BAAEE82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61" b="25961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E4CD95-F7E3-4B42-80D5-BCABD6CECBC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read the book, “ART of Monitoring” by James Turnbull and came to the following conclusions.</a:t>
            </a:r>
          </a:p>
          <a:p>
            <a:pPr marL="342900" indent="-342900">
              <a:buAutoNum type="arabicPeriod"/>
            </a:pPr>
            <a:r>
              <a:rPr lang="en-US" dirty="0" err="1"/>
              <a:t>Redis</a:t>
            </a:r>
            <a:r>
              <a:rPr lang="en-US" dirty="0"/>
              <a:t> could do most of the non web functions listed in the book, quite well considering the size of the target.</a:t>
            </a:r>
          </a:p>
          <a:p>
            <a:pPr marL="342900" indent="-342900">
              <a:buAutoNum type="arabicPeriod"/>
            </a:pPr>
            <a:r>
              <a:rPr lang="en-US" dirty="0"/>
              <a:t>The IOT gateways should be managed much in the same way one would manage the infrastructure of an online business.  </a:t>
            </a:r>
          </a:p>
          <a:p>
            <a:pPr marL="342900" indent="-342900">
              <a:buAutoNum type="arabicPeriod"/>
            </a:pPr>
            <a:r>
              <a:rPr lang="en-US" dirty="0"/>
              <a:t>I labeled this environment a </a:t>
            </a:r>
            <a:r>
              <a:rPr lang="en-US" b="1" dirty="0"/>
              <a:t>“</a:t>
            </a:r>
            <a:r>
              <a:rPr lang="en-US" b="1" dirty="0" err="1"/>
              <a:t>nano</a:t>
            </a:r>
            <a:r>
              <a:rPr lang="en-US" b="1" dirty="0"/>
              <a:t> data center”.</a:t>
            </a:r>
          </a:p>
          <a:p>
            <a:pPr marL="342900" indent="-342900">
              <a:buAutoNum type="arabicPeriod"/>
            </a:pPr>
            <a:r>
              <a:rPr lang="en-US" b="1" dirty="0"/>
              <a:t>Do not manage the system as an embedded device but manage the device as a data center.</a:t>
            </a:r>
          </a:p>
        </p:txBody>
      </p:sp>
    </p:spTree>
    <p:extLst>
      <p:ext uri="{BB962C8B-B14F-4D97-AF65-F5344CB8AC3E}">
        <p14:creationId xmlns:p14="http://schemas.microsoft.com/office/powerpoint/2010/main" val="735662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A781B-FFA2-4A3C-A145-FF06F6393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</a:t>
            </a:r>
            <a:r>
              <a:rPr lang="en-US" dirty="0" err="1"/>
              <a:t>Redis</a:t>
            </a:r>
            <a:r>
              <a:rPr lang="en-US" dirty="0"/>
              <a:t> Database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14A036-3136-4765-81A2-BDADE4EAC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57338"/>
            <a:ext cx="5798344" cy="461962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Redis Database consists of three different types of </a:t>
            </a:r>
            <a:r>
              <a:rPr lang="en-US" dirty="0" err="1"/>
              <a:t>enities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Control Structures</a:t>
            </a:r>
          </a:p>
          <a:p>
            <a:pPr lvl="1"/>
            <a:r>
              <a:rPr lang="en-US" dirty="0"/>
              <a:t>Logs or Streams</a:t>
            </a:r>
          </a:p>
          <a:p>
            <a:pPr lvl="1"/>
            <a:r>
              <a:rPr lang="en-US" dirty="0"/>
              <a:t>Configuration Data</a:t>
            </a:r>
          </a:p>
          <a:p>
            <a:pPr lvl="2"/>
            <a:r>
              <a:rPr lang="en-US" dirty="0"/>
              <a:t>Configuration Data consists of user defined irrigation schedules, system definition of items such as </a:t>
            </a:r>
          </a:p>
          <a:p>
            <a:pPr lvl="2"/>
            <a:r>
              <a:rPr lang="en-US" dirty="0"/>
              <a:t>System Items such as master valves</a:t>
            </a:r>
          </a:p>
          <a:p>
            <a:pPr lvl="2"/>
            <a:r>
              <a:rPr lang="en-US" dirty="0"/>
              <a:t>User Defined Irrigation Schedules</a:t>
            </a:r>
          </a:p>
          <a:p>
            <a:pPr lvl="2"/>
            <a:r>
              <a:rPr lang="en-US" dirty="0"/>
              <a:t>User Defined Limits</a:t>
            </a:r>
          </a:p>
          <a:p>
            <a:pPr lvl="1"/>
            <a:r>
              <a:rPr lang="en-US" dirty="0"/>
              <a:t>Configuration data is loaded to </a:t>
            </a:r>
            <a:r>
              <a:rPr lang="en-US" dirty="0" err="1"/>
              <a:t>redis</a:t>
            </a:r>
            <a:r>
              <a:rPr lang="en-US" dirty="0"/>
              <a:t> from files and stored back to files when changed</a:t>
            </a:r>
          </a:p>
          <a:p>
            <a:r>
              <a:rPr lang="en-US" dirty="0"/>
              <a:t>If the </a:t>
            </a:r>
            <a:r>
              <a:rPr lang="en-US" dirty="0" err="1"/>
              <a:t>Redis</a:t>
            </a:r>
            <a:r>
              <a:rPr lang="en-US" dirty="0"/>
              <a:t> Data Base is lost then the system will continue to operate.  Within a week most of the log streams will have enough information to be fully functional.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51CD15-D5BE-40B9-85FA-3F2DAFE563E0}"/>
              </a:ext>
            </a:extLst>
          </p:cNvPr>
          <p:cNvSpPr txBox="1"/>
          <p:nvPr/>
        </p:nvSpPr>
        <p:spPr>
          <a:xfrm>
            <a:off x="7486650" y="1935956"/>
            <a:ext cx="1462067" cy="6463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Configuration</a:t>
            </a:r>
          </a:p>
          <a:p>
            <a:r>
              <a:rPr lang="en-US" dirty="0"/>
              <a:t>Files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CCF0DF-3C24-436E-A8CD-03A4B22C3E73}"/>
              </a:ext>
            </a:extLst>
          </p:cNvPr>
          <p:cNvSpPr/>
          <p:nvPr/>
        </p:nvSpPr>
        <p:spPr>
          <a:xfrm>
            <a:off x="9408319" y="1235869"/>
            <a:ext cx="1462067" cy="505063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BB4767-90D5-4F7D-9595-362D28DBEAEC}"/>
              </a:ext>
            </a:extLst>
          </p:cNvPr>
          <p:cNvSpPr txBox="1"/>
          <p:nvPr/>
        </p:nvSpPr>
        <p:spPr>
          <a:xfrm>
            <a:off x="9558338" y="800100"/>
            <a:ext cx="1611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Redis</a:t>
            </a:r>
            <a:r>
              <a:rPr lang="en-US" dirty="0"/>
              <a:t>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B46EFCA-259D-4BFA-8573-C3D298C35867}"/>
              </a:ext>
            </a:extLst>
          </p:cNvPr>
          <p:cNvCxnSpPr>
            <a:cxnSpLocks/>
          </p:cNvCxnSpPr>
          <p:nvPr/>
        </p:nvCxnSpPr>
        <p:spPr>
          <a:xfrm>
            <a:off x="8948717" y="2400300"/>
            <a:ext cx="4500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5F416B4-C411-477E-9BF4-EE65B6A3299E}"/>
              </a:ext>
            </a:extLst>
          </p:cNvPr>
          <p:cNvSpPr txBox="1"/>
          <p:nvPr/>
        </p:nvSpPr>
        <p:spPr>
          <a:xfrm>
            <a:off x="9398773" y="2077134"/>
            <a:ext cx="1462067" cy="6463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Configuration</a:t>
            </a:r>
          </a:p>
          <a:p>
            <a:r>
              <a:rPr lang="en-US" dirty="0"/>
              <a:t>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929DBE-B605-475A-ADEA-54CF6E8F0EA7}"/>
              </a:ext>
            </a:extLst>
          </p:cNvPr>
          <p:cNvSpPr txBox="1"/>
          <p:nvPr/>
        </p:nvSpPr>
        <p:spPr>
          <a:xfrm>
            <a:off x="9414033" y="2828835"/>
            <a:ext cx="1431546" cy="120032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/>
              <a:t>Redis</a:t>
            </a:r>
            <a:r>
              <a:rPr lang="en-US" dirty="0"/>
              <a:t> Control</a:t>
            </a:r>
          </a:p>
          <a:p>
            <a:r>
              <a:rPr lang="en-US" dirty="0"/>
              <a:t>Structures</a:t>
            </a:r>
          </a:p>
          <a:p>
            <a:r>
              <a:rPr lang="en-US" dirty="0"/>
              <a:t>Job Queues</a:t>
            </a:r>
          </a:p>
          <a:p>
            <a:r>
              <a:rPr lang="en-US" dirty="0" err="1"/>
              <a:t>Rpc</a:t>
            </a:r>
            <a:r>
              <a:rPr lang="en-US" dirty="0"/>
              <a:t> Servers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B90DF0-C600-435D-B9FC-CC79A8BFF9D2}"/>
              </a:ext>
            </a:extLst>
          </p:cNvPr>
          <p:cNvSpPr txBox="1"/>
          <p:nvPr/>
        </p:nvSpPr>
        <p:spPr>
          <a:xfrm>
            <a:off x="9398773" y="4576742"/>
            <a:ext cx="1471613" cy="6463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Redis</a:t>
            </a:r>
            <a:r>
              <a:rPr lang="en-US" dirty="0"/>
              <a:t> Logs</a:t>
            </a:r>
          </a:p>
          <a:p>
            <a:r>
              <a:rPr lang="en-US" dirty="0"/>
              <a:t>Or Streams</a:t>
            </a:r>
          </a:p>
        </p:txBody>
      </p:sp>
    </p:spTree>
    <p:extLst>
      <p:ext uri="{BB962C8B-B14F-4D97-AF65-F5344CB8AC3E}">
        <p14:creationId xmlns:p14="http://schemas.microsoft.com/office/powerpoint/2010/main" val="2086821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DD47ED-0EBB-439D-B0FC-DE35AD974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of Graphical DB into The System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265D1D-9659-4246-9D59-6817FB76A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Adding functions to the system became increasingly difficult.  The problem arises from the need to coordinate information between processes both in the gateway device and the cloud.</a:t>
            </a:r>
          </a:p>
          <a:p>
            <a:r>
              <a:rPr lang="en-US" dirty="0"/>
              <a:t>The above information could be stored in a nested document structure or the data could be stored in a graphical database.  The graphical database has a query language and the nested document does not have a query language.</a:t>
            </a:r>
          </a:p>
          <a:p>
            <a:r>
              <a:rPr lang="en-US" dirty="0"/>
              <a:t>The query language of the graphical database allows information to be found with a just a few terms.</a:t>
            </a:r>
          </a:p>
          <a:p>
            <a:r>
              <a:rPr lang="en-US" dirty="0"/>
              <a:t>I found out that Redis was capable of supporting a graphical database.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975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69B43-0CF4-42CF-9260-3D5E54983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Graphical Database on </a:t>
            </a:r>
            <a:r>
              <a:rPr lang="en-US" dirty="0" err="1"/>
              <a:t>Redis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21D8F-7BD4-4F05-84B2-CB8F5B503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Redis</a:t>
            </a:r>
            <a:r>
              <a:rPr lang="en-US" dirty="0"/>
              <a:t> has a graph database module.  (The features are excellent with the exception, that pieces of graphs need to be moved from one </a:t>
            </a:r>
            <a:r>
              <a:rPr lang="en-US" dirty="0" err="1"/>
              <a:t>Redis</a:t>
            </a:r>
            <a:r>
              <a:rPr lang="en-US" dirty="0"/>
              <a:t> implementation to another </a:t>
            </a:r>
            <a:r>
              <a:rPr lang="en-US" dirty="0" err="1"/>
              <a:t>Redis</a:t>
            </a:r>
            <a:r>
              <a:rPr lang="en-US" dirty="0"/>
              <a:t> implementation.  This feature is extremely useful in IOT gateway to IOT cloud integration.)</a:t>
            </a:r>
          </a:p>
          <a:p>
            <a:r>
              <a:rPr lang="en-US" dirty="0"/>
              <a:t>Unfortunately, Redis Graph module does not run on the raspberry pi.  </a:t>
            </a:r>
          </a:p>
          <a:p>
            <a:r>
              <a:rPr lang="en-US" dirty="0"/>
              <a:t>Before, the </a:t>
            </a:r>
            <a:r>
              <a:rPr lang="en-US" dirty="0" err="1"/>
              <a:t>Redis</a:t>
            </a:r>
            <a:r>
              <a:rPr lang="en-US" dirty="0"/>
              <a:t> graph module was released, I developed a </a:t>
            </a:r>
            <a:r>
              <a:rPr lang="en-US" i="1" dirty="0"/>
              <a:t>not for prime time graphical data base </a:t>
            </a:r>
            <a:r>
              <a:rPr lang="en-US" dirty="0"/>
              <a:t>with a query language.  I will not go into the description of the graphical data base in the presentation.  </a:t>
            </a:r>
          </a:p>
        </p:txBody>
      </p:sp>
    </p:spTree>
    <p:extLst>
      <p:ext uri="{BB962C8B-B14F-4D97-AF65-F5344CB8AC3E}">
        <p14:creationId xmlns:p14="http://schemas.microsoft.com/office/powerpoint/2010/main" val="16698836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B4E0F-35F7-4C78-9DD4-5F1B880CE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 An Aside Graphical Data Bases Are Appearing In Conventional SCADA Systems.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E9FBD-855B-47CD-A5BE-CD3EF246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Redis Cluster is used in a Chinese Electric Utility Company as described in the following paper.</a:t>
            </a:r>
          </a:p>
          <a:p>
            <a:pPr lvl="1"/>
            <a:r>
              <a:rPr lang="en-US" dirty="0">
                <a:hlinkClick r:id="rId2"/>
              </a:rPr>
              <a:t>http://dpi-proceedings.com/index.php/dtcse/article/view/5316/4939</a:t>
            </a:r>
            <a:endParaRPr lang="en-US" dirty="0"/>
          </a:p>
          <a:p>
            <a:r>
              <a:rPr lang="en-US" dirty="0"/>
              <a:t>In this paper the key Design for the Redis Database is governed by IEC61970 standard.</a:t>
            </a:r>
          </a:p>
          <a:p>
            <a:r>
              <a:rPr lang="en-US" dirty="0"/>
              <a:t>A description of the of the IEC61970 can be seen at the following link.</a:t>
            </a:r>
          </a:p>
          <a:p>
            <a:pPr lvl="1"/>
            <a:r>
              <a:rPr lang="en-US" dirty="0">
                <a:hlinkClick r:id="rId3"/>
              </a:rPr>
              <a:t>http://citeseerx.ist.psu.edu/viewdoc/download?doi=10.1.1.112.4648&amp;rep=rep1&amp;type=pdf</a:t>
            </a:r>
            <a:endParaRPr lang="en-US" dirty="0"/>
          </a:p>
          <a:p>
            <a:pPr lvl="1"/>
            <a:r>
              <a:rPr lang="en-US" dirty="0"/>
              <a:t>RDF is used to describe system model and XML is used to describe node properties.</a:t>
            </a:r>
          </a:p>
          <a:p>
            <a:r>
              <a:rPr lang="en-US" dirty="0"/>
              <a:t>The IEC61970 model is a natural model for a graphical Database.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8142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E6B05-D6AA-44A6-8342-208FDC434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812" y="397978"/>
            <a:ext cx="10515600" cy="1325563"/>
          </a:xfrm>
        </p:spPr>
        <p:txBody>
          <a:bodyPr/>
          <a:lstStyle/>
          <a:p>
            <a:r>
              <a:rPr lang="en-US" dirty="0"/>
              <a:t>Nature of Graph – SNMP on </a:t>
            </a:r>
            <a:r>
              <a:rPr lang="en-US" dirty="0" err="1"/>
              <a:t>Steriods</a:t>
            </a:r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805CDF-D4C7-4A96-AAAD-C6436BE2CC6E}"/>
              </a:ext>
            </a:extLst>
          </p:cNvPr>
          <p:cNvSpPr/>
          <p:nvPr/>
        </p:nvSpPr>
        <p:spPr>
          <a:xfrm>
            <a:off x="6877164" y="1899981"/>
            <a:ext cx="481840" cy="3887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CE04A5D-F0D4-4736-9ECD-35B3C2E3DE92}"/>
              </a:ext>
            </a:extLst>
          </p:cNvPr>
          <p:cNvSpPr/>
          <p:nvPr/>
        </p:nvSpPr>
        <p:spPr>
          <a:xfrm>
            <a:off x="6096000" y="2578937"/>
            <a:ext cx="447162" cy="3887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FE1BA7C-1F67-4AB2-B9AE-31E3B54EC9B5}"/>
              </a:ext>
            </a:extLst>
          </p:cNvPr>
          <p:cNvSpPr/>
          <p:nvPr/>
        </p:nvSpPr>
        <p:spPr>
          <a:xfrm>
            <a:off x="7693006" y="2578937"/>
            <a:ext cx="394232" cy="3887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33923EB-7EA0-41E1-9D5F-118700B9B0D8}"/>
              </a:ext>
            </a:extLst>
          </p:cNvPr>
          <p:cNvCxnSpPr>
            <a:stCxn id="4" idx="3"/>
            <a:endCxn id="5" idx="7"/>
          </p:cNvCxnSpPr>
          <p:nvPr/>
        </p:nvCxnSpPr>
        <p:spPr>
          <a:xfrm flipH="1">
            <a:off x="6477677" y="2231806"/>
            <a:ext cx="470051" cy="4040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5AAC130-0D15-4395-AFFE-10135CAE851C}"/>
              </a:ext>
            </a:extLst>
          </p:cNvPr>
          <p:cNvCxnSpPr>
            <a:stCxn id="4" idx="5"/>
            <a:endCxn id="6" idx="1"/>
          </p:cNvCxnSpPr>
          <p:nvPr/>
        </p:nvCxnSpPr>
        <p:spPr>
          <a:xfrm>
            <a:off x="7288440" y="2231806"/>
            <a:ext cx="462300" cy="4040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9F635C8-DA6F-4ABC-ABDC-F49995849D54}"/>
              </a:ext>
            </a:extLst>
          </p:cNvPr>
          <p:cNvCxnSpPr>
            <a:stCxn id="5" idx="5"/>
          </p:cNvCxnSpPr>
          <p:nvPr/>
        </p:nvCxnSpPr>
        <p:spPr>
          <a:xfrm>
            <a:off x="6477677" y="2910761"/>
            <a:ext cx="399487" cy="578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BC9B19C-9D6C-4B84-AC38-DAAA1663C997}"/>
              </a:ext>
            </a:extLst>
          </p:cNvPr>
          <p:cNvCxnSpPr/>
          <p:nvPr/>
        </p:nvCxnSpPr>
        <p:spPr>
          <a:xfrm flipH="1">
            <a:off x="5894321" y="2983000"/>
            <a:ext cx="281986" cy="446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E4DC92C4-1C87-4648-80DF-5CDBBBDB1040}"/>
              </a:ext>
            </a:extLst>
          </p:cNvPr>
          <p:cNvSpPr/>
          <p:nvPr/>
        </p:nvSpPr>
        <p:spPr>
          <a:xfrm>
            <a:off x="5650663" y="3429000"/>
            <a:ext cx="487315" cy="5023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550A542-4C51-48F8-B637-F1785423B27D}"/>
              </a:ext>
            </a:extLst>
          </p:cNvPr>
          <p:cNvSpPr/>
          <p:nvPr/>
        </p:nvSpPr>
        <p:spPr>
          <a:xfrm>
            <a:off x="6688261" y="3489229"/>
            <a:ext cx="377806" cy="4421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4945CE4-3D26-4973-85DF-B876CCCB5B3D}"/>
              </a:ext>
            </a:extLst>
          </p:cNvPr>
          <p:cNvSpPr/>
          <p:nvPr/>
        </p:nvSpPr>
        <p:spPr>
          <a:xfrm>
            <a:off x="4889576" y="4593902"/>
            <a:ext cx="383281" cy="4325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17EACCA-11CC-4FAC-AC5F-67012815A135}"/>
              </a:ext>
            </a:extLst>
          </p:cNvPr>
          <p:cNvSpPr/>
          <p:nvPr/>
        </p:nvSpPr>
        <p:spPr>
          <a:xfrm>
            <a:off x="5705418" y="4593902"/>
            <a:ext cx="553020" cy="4325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BF54373-015D-4361-8856-F0229F42EC97}"/>
              </a:ext>
            </a:extLst>
          </p:cNvPr>
          <p:cNvSpPr/>
          <p:nvPr/>
        </p:nvSpPr>
        <p:spPr>
          <a:xfrm>
            <a:off x="6688261" y="4725313"/>
            <a:ext cx="481840" cy="3887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A355D0D-910C-4B82-8CB3-402BE17420FD}"/>
              </a:ext>
            </a:extLst>
          </p:cNvPr>
          <p:cNvCxnSpPr>
            <a:stCxn id="39" idx="5"/>
            <a:endCxn id="43" idx="1"/>
          </p:cNvCxnSpPr>
          <p:nvPr/>
        </p:nvCxnSpPr>
        <p:spPr>
          <a:xfrm>
            <a:off x="6066612" y="3857801"/>
            <a:ext cx="692213" cy="924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C9D8E27-3EED-464A-9562-62F1F832CAA9}"/>
              </a:ext>
            </a:extLst>
          </p:cNvPr>
          <p:cNvCxnSpPr>
            <a:endCxn id="42" idx="1"/>
          </p:cNvCxnSpPr>
          <p:nvPr/>
        </p:nvCxnSpPr>
        <p:spPr>
          <a:xfrm flipH="1">
            <a:off x="5786406" y="4007468"/>
            <a:ext cx="36734" cy="649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1DBB5AE-0CDD-450B-BCE1-F75ED7682D71}"/>
              </a:ext>
            </a:extLst>
          </p:cNvPr>
          <p:cNvCxnSpPr>
            <a:stCxn id="39" idx="3"/>
            <a:endCxn id="41" idx="7"/>
          </p:cNvCxnSpPr>
          <p:nvPr/>
        </p:nvCxnSpPr>
        <p:spPr>
          <a:xfrm flipH="1">
            <a:off x="5216727" y="3857801"/>
            <a:ext cx="505302" cy="799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9628132F-4489-4C43-B204-3F81D033EC47}"/>
              </a:ext>
            </a:extLst>
          </p:cNvPr>
          <p:cNvSpPr/>
          <p:nvPr/>
        </p:nvSpPr>
        <p:spPr>
          <a:xfrm>
            <a:off x="1722028" y="3238043"/>
            <a:ext cx="487315" cy="5023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A3F9426-5421-4B42-9D25-47B4F5D1598B}"/>
              </a:ext>
            </a:extLst>
          </p:cNvPr>
          <p:cNvSpPr/>
          <p:nvPr/>
        </p:nvSpPr>
        <p:spPr>
          <a:xfrm>
            <a:off x="960941" y="4402945"/>
            <a:ext cx="383281" cy="4325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B671EEA-FEE4-40BC-A796-43CCF079FBF4}"/>
              </a:ext>
            </a:extLst>
          </p:cNvPr>
          <p:cNvSpPr/>
          <p:nvPr/>
        </p:nvSpPr>
        <p:spPr>
          <a:xfrm>
            <a:off x="1776783" y="4402945"/>
            <a:ext cx="553020" cy="4325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E3F2E85-5DF8-4F29-AB20-9460D7C11948}"/>
              </a:ext>
            </a:extLst>
          </p:cNvPr>
          <p:cNvSpPr/>
          <p:nvPr/>
        </p:nvSpPr>
        <p:spPr>
          <a:xfrm>
            <a:off x="2759626" y="4534356"/>
            <a:ext cx="481840" cy="3887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35A219C-3643-44D0-8191-89B4E1F0F283}"/>
              </a:ext>
            </a:extLst>
          </p:cNvPr>
          <p:cNvCxnSpPr>
            <a:cxnSpLocks/>
            <a:stCxn id="47" idx="5"/>
            <a:endCxn id="51" idx="1"/>
          </p:cNvCxnSpPr>
          <p:nvPr/>
        </p:nvCxnSpPr>
        <p:spPr>
          <a:xfrm>
            <a:off x="2137977" y="3666844"/>
            <a:ext cx="692213" cy="924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0DB44CD-2141-4C85-A6DB-90915AF18494}"/>
              </a:ext>
            </a:extLst>
          </p:cNvPr>
          <p:cNvCxnSpPr>
            <a:cxnSpLocks/>
            <a:endCxn id="50" idx="1"/>
          </p:cNvCxnSpPr>
          <p:nvPr/>
        </p:nvCxnSpPr>
        <p:spPr>
          <a:xfrm flipH="1">
            <a:off x="1857771" y="3816511"/>
            <a:ext cx="36734" cy="649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F271997-DFCF-4A90-8326-441E8A8FC5B9}"/>
              </a:ext>
            </a:extLst>
          </p:cNvPr>
          <p:cNvCxnSpPr>
            <a:cxnSpLocks/>
            <a:stCxn id="47" idx="3"/>
            <a:endCxn id="49" idx="7"/>
          </p:cNvCxnSpPr>
          <p:nvPr/>
        </p:nvCxnSpPr>
        <p:spPr>
          <a:xfrm flipH="1">
            <a:off x="1288092" y="3666844"/>
            <a:ext cx="505302" cy="799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7F37569-2427-401A-B76C-D88EDA8DB35E}"/>
              </a:ext>
            </a:extLst>
          </p:cNvPr>
          <p:cNvCxnSpPr>
            <a:cxnSpLocks/>
          </p:cNvCxnSpPr>
          <p:nvPr/>
        </p:nvCxnSpPr>
        <p:spPr>
          <a:xfrm>
            <a:off x="2315527" y="3376472"/>
            <a:ext cx="3153851" cy="204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929F653-21FA-46A1-801F-8E7EFD8096EB}"/>
              </a:ext>
            </a:extLst>
          </p:cNvPr>
          <p:cNvSpPr txBox="1"/>
          <p:nvPr/>
        </p:nvSpPr>
        <p:spPr>
          <a:xfrm>
            <a:off x="726869" y="2378556"/>
            <a:ext cx="1946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 Device Graph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DD8D5A5-864B-4828-828B-B088BB70F036}"/>
              </a:ext>
            </a:extLst>
          </p:cNvPr>
          <p:cNvSpPr txBox="1"/>
          <p:nvPr/>
        </p:nvSpPr>
        <p:spPr>
          <a:xfrm>
            <a:off x="7750740" y="1723541"/>
            <a:ext cx="1354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Cloud Graph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2BD2596-EB99-4D25-A48B-F3A0FA62BE1A}"/>
              </a:ext>
            </a:extLst>
          </p:cNvPr>
          <p:cNvSpPr txBox="1"/>
          <p:nvPr/>
        </p:nvSpPr>
        <p:spPr>
          <a:xfrm flipH="1">
            <a:off x="2001476" y="5379851"/>
            <a:ext cx="87468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Edge Device Graph is a Subgraph of the Cloud Graph</a:t>
            </a:r>
          </a:p>
        </p:txBody>
      </p:sp>
    </p:spTree>
    <p:extLst>
      <p:ext uri="{BB962C8B-B14F-4D97-AF65-F5344CB8AC3E}">
        <p14:creationId xmlns:p14="http://schemas.microsoft.com/office/powerpoint/2010/main" val="19694592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9030-5A8E-49F8-BAB6-528914937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Graph is Constructed at Startup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5887E-4FC7-4DD4-85F9-2951A06C054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Code scripts construct the system graph upon startup.</a:t>
            </a:r>
          </a:p>
          <a:p>
            <a:r>
              <a:rPr lang="en-US" dirty="0"/>
              <a:t>The graph is limited to a tree structure graph.</a:t>
            </a:r>
          </a:p>
          <a:p>
            <a:r>
              <a:rPr lang="en-US" dirty="0"/>
              <a:t>The construction is done in a modular manner.</a:t>
            </a:r>
          </a:p>
          <a:p>
            <a:r>
              <a:rPr lang="en-US" dirty="0"/>
              <a:t>The code is under configuration control and changes to the system graph can be tracked.</a:t>
            </a:r>
          </a:p>
          <a:p>
            <a:r>
              <a:rPr lang="en-US" dirty="0"/>
              <a:t>As a side note, with </a:t>
            </a:r>
            <a:r>
              <a:rPr lang="en-US" dirty="0" err="1"/>
              <a:t>Graphana</a:t>
            </a:r>
            <a:r>
              <a:rPr lang="en-US" dirty="0"/>
              <a:t> Dashboards, some organizations are using python scripts to setup dash boards.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72458B5-8563-4CC1-8705-B9799148239B}"/>
              </a:ext>
            </a:extLst>
          </p:cNvPr>
          <p:cNvSpPr/>
          <p:nvPr/>
        </p:nvSpPr>
        <p:spPr>
          <a:xfrm>
            <a:off x="10377692" y="1606842"/>
            <a:ext cx="976108" cy="4375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2FB8357-757F-4A2E-A1B7-8AC119420698}"/>
              </a:ext>
            </a:extLst>
          </p:cNvPr>
          <p:cNvSpPr/>
          <p:nvPr/>
        </p:nvSpPr>
        <p:spPr>
          <a:xfrm>
            <a:off x="9261807" y="2660820"/>
            <a:ext cx="920009" cy="5385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0BE5918-E413-4CDA-9801-D35238A161EC}"/>
              </a:ext>
            </a:extLst>
          </p:cNvPr>
          <p:cNvSpPr/>
          <p:nvPr/>
        </p:nvSpPr>
        <p:spPr>
          <a:xfrm>
            <a:off x="6313381" y="4169496"/>
            <a:ext cx="756858" cy="5104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DDE2B55-E9A4-4755-97B9-B186E9EE7BFD}"/>
              </a:ext>
            </a:extLst>
          </p:cNvPr>
          <p:cNvSpPr/>
          <p:nvPr/>
        </p:nvSpPr>
        <p:spPr>
          <a:xfrm>
            <a:off x="7393738" y="3451438"/>
            <a:ext cx="976108" cy="4375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1A8908-BBDB-48C8-9C87-2B3754C32965}"/>
              </a:ext>
            </a:extLst>
          </p:cNvPr>
          <p:cNvSpPr/>
          <p:nvPr/>
        </p:nvSpPr>
        <p:spPr>
          <a:xfrm>
            <a:off x="6428264" y="5250786"/>
            <a:ext cx="756858" cy="3450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63D0DA8-83AD-46C8-AFA9-836EB2EFE608}"/>
              </a:ext>
            </a:extLst>
          </p:cNvPr>
          <p:cNvSpPr/>
          <p:nvPr/>
        </p:nvSpPr>
        <p:spPr>
          <a:xfrm>
            <a:off x="7407995" y="5240970"/>
            <a:ext cx="756858" cy="3450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B8B8018-AEFB-4C0F-9F82-9CDBB212754C}"/>
              </a:ext>
            </a:extLst>
          </p:cNvPr>
          <p:cNvSpPr/>
          <p:nvPr/>
        </p:nvSpPr>
        <p:spPr>
          <a:xfrm>
            <a:off x="5546356" y="5184871"/>
            <a:ext cx="756858" cy="3450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68E81A5-6DC2-41E9-BFE9-6F6CD753E227}"/>
              </a:ext>
            </a:extLst>
          </p:cNvPr>
          <p:cNvSpPr/>
          <p:nvPr/>
        </p:nvSpPr>
        <p:spPr>
          <a:xfrm>
            <a:off x="7991417" y="4169495"/>
            <a:ext cx="756858" cy="5104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F8FA82B-988F-4DBA-8512-099C55F2BF52}"/>
              </a:ext>
            </a:extLst>
          </p:cNvPr>
          <p:cNvCxnSpPr>
            <a:stCxn id="5" idx="2"/>
            <a:endCxn id="6" idx="7"/>
          </p:cNvCxnSpPr>
          <p:nvPr/>
        </p:nvCxnSpPr>
        <p:spPr>
          <a:xfrm flipH="1">
            <a:off x="10047084" y="1825625"/>
            <a:ext cx="330608" cy="9140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FC51901-AEFC-44D8-83D0-5989499B0C1A}"/>
              </a:ext>
            </a:extLst>
          </p:cNvPr>
          <p:cNvCxnSpPr>
            <a:cxnSpLocks/>
            <a:stCxn id="6" idx="5"/>
            <a:endCxn id="8" idx="1"/>
          </p:cNvCxnSpPr>
          <p:nvPr/>
        </p:nvCxnSpPr>
        <p:spPr>
          <a:xfrm flipH="1">
            <a:off x="7536686" y="3120494"/>
            <a:ext cx="2510398" cy="395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EDD1E116-E07E-4E03-B8F2-959C86897CFD}"/>
              </a:ext>
            </a:extLst>
          </p:cNvPr>
          <p:cNvSpPr/>
          <p:nvPr/>
        </p:nvSpPr>
        <p:spPr>
          <a:xfrm>
            <a:off x="10672360" y="3502425"/>
            <a:ext cx="976108" cy="4375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4DC2577-39EA-48D2-BA8C-0DA30E8DF9ED}"/>
              </a:ext>
            </a:extLst>
          </p:cNvPr>
          <p:cNvCxnSpPr>
            <a:cxnSpLocks/>
            <a:endCxn id="53" idx="0"/>
          </p:cNvCxnSpPr>
          <p:nvPr/>
        </p:nvCxnSpPr>
        <p:spPr>
          <a:xfrm>
            <a:off x="9763353" y="3137446"/>
            <a:ext cx="347700" cy="571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4D1E524-8830-466D-BC74-ADE9A59E978C}"/>
              </a:ext>
            </a:extLst>
          </p:cNvPr>
          <p:cNvCxnSpPr>
            <a:stCxn id="8" idx="2"/>
            <a:endCxn id="7" idx="7"/>
          </p:cNvCxnSpPr>
          <p:nvPr/>
        </p:nvCxnSpPr>
        <p:spPr>
          <a:xfrm flipH="1">
            <a:off x="6959400" y="3670221"/>
            <a:ext cx="434338" cy="574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893978C-C598-48F9-B67D-941E4FCFCDD6}"/>
              </a:ext>
            </a:extLst>
          </p:cNvPr>
          <p:cNvCxnSpPr>
            <a:stCxn id="8" idx="4"/>
            <a:endCxn id="13" idx="1"/>
          </p:cNvCxnSpPr>
          <p:nvPr/>
        </p:nvCxnSpPr>
        <p:spPr>
          <a:xfrm>
            <a:off x="7881792" y="3889004"/>
            <a:ext cx="220464" cy="355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FEAE92C-702E-4058-9206-F282C9B7211F}"/>
              </a:ext>
            </a:extLst>
          </p:cNvPr>
          <p:cNvCxnSpPr>
            <a:stCxn id="7" idx="3"/>
          </p:cNvCxnSpPr>
          <p:nvPr/>
        </p:nvCxnSpPr>
        <p:spPr>
          <a:xfrm flipH="1">
            <a:off x="6071317" y="4605229"/>
            <a:ext cx="352903" cy="5796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BD12CF1-4EA7-4445-B0EB-73CCB19E7E2C}"/>
              </a:ext>
            </a:extLst>
          </p:cNvPr>
          <p:cNvCxnSpPr>
            <a:stCxn id="7" idx="4"/>
            <a:endCxn id="9" idx="0"/>
          </p:cNvCxnSpPr>
          <p:nvPr/>
        </p:nvCxnSpPr>
        <p:spPr>
          <a:xfrm>
            <a:off x="6691810" y="4679989"/>
            <a:ext cx="114883" cy="5707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93273B7-2646-453C-A61D-A3E445FCB60B}"/>
              </a:ext>
            </a:extLst>
          </p:cNvPr>
          <p:cNvCxnSpPr>
            <a:cxnSpLocks/>
            <a:stCxn id="7" idx="5"/>
          </p:cNvCxnSpPr>
          <p:nvPr/>
        </p:nvCxnSpPr>
        <p:spPr>
          <a:xfrm>
            <a:off x="6959400" y="4605229"/>
            <a:ext cx="708518" cy="635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2D6A484-5199-4113-98A1-A15CA0A8575F}"/>
              </a:ext>
            </a:extLst>
          </p:cNvPr>
          <p:cNvSpPr txBox="1"/>
          <p:nvPr/>
        </p:nvSpPr>
        <p:spPr>
          <a:xfrm>
            <a:off x="9507345" y="1666535"/>
            <a:ext cx="851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System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B0CBA1-1B8D-445A-96BB-683BC3B6F1B2}"/>
              </a:ext>
            </a:extLst>
          </p:cNvPr>
          <p:cNvSpPr txBox="1"/>
          <p:nvPr/>
        </p:nvSpPr>
        <p:spPr>
          <a:xfrm>
            <a:off x="8624296" y="2627105"/>
            <a:ext cx="533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8137507-F7B9-47B6-B74F-D567A91DD66B}"/>
              </a:ext>
            </a:extLst>
          </p:cNvPr>
          <p:cNvSpPr txBox="1"/>
          <p:nvPr/>
        </p:nvSpPr>
        <p:spPr>
          <a:xfrm>
            <a:off x="9544993" y="4397910"/>
            <a:ext cx="1334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257D012-0FEA-4124-9F51-1D5FF948CFDC}"/>
              </a:ext>
            </a:extLst>
          </p:cNvPr>
          <p:cNvSpPr txBox="1"/>
          <p:nvPr/>
        </p:nvSpPr>
        <p:spPr>
          <a:xfrm>
            <a:off x="6557875" y="3199362"/>
            <a:ext cx="1211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3BCC114-17ED-4282-BA22-AEE6C2B7673E}"/>
              </a:ext>
            </a:extLst>
          </p:cNvPr>
          <p:cNvSpPr txBox="1"/>
          <p:nvPr/>
        </p:nvSpPr>
        <p:spPr>
          <a:xfrm>
            <a:off x="5587257" y="3796836"/>
            <a:ext cx="1312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 A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D83FEB2-0446-47E8-A840-51FA9E6999D1}"/>
              </a:ext>
            </a:extLst>
          </p:cNvPr>
          <p:cNvSpPr txBox="1"/>
          <p:nvPr/>
        </p:nvSpPr>
        <p:spPr>
          <a:xfrm>
            <a:off x="6202342" y="5755668"/>
            <a:ext cx="19948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Attached Processes</a:t>
            </a:r>
          </a:p>
          <a:p>
            <a:r>
              <a:rPr lang="en-US" dirty="0"/>
              <a:t>To Controller 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158921D-39CF-4E24-B268-04ABD283CB7F}"/>
              </a:ext>
            </a:extLst>
          </p:cNvPr>
          <p:cNvSpPr txBox="1"/>
          <p:nvPr/>
        </p:nvSpPr>
        <p:spPr>
          <a:xfrm>
            <a:off x="8055183" y="3894126"/>
            <a:ext cx="1304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 B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D390A92-CE3F-4F4D-9FA2-964D6CC4E16A}"/>
              </a:ext>
            </a:extLst>
          </p:cNvPr>
          <p:cNvSpPr/>
          <p:nvPr/>
        </p:nvSpPr>
        <p:spPr>
          <a:xfrm>
            <a:off x="9622999" y="3708587"/>
            <a:ext cx="976108" cy="4375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085906C-3B90-4280-9B95-85A87759E699}"/>
              </a:ext>
            </a:extLst>
          </p:cNvPr>
          <p:cNvCxnSpPr>
            <a:stCxn id="6" idx="5"/>
            <a:endCxn id="25" idx="1"/>
          </p:cNvCxnSpPr>
          <p:nvPr/>
        </p:nvCxnSpPr>
        <p:spPr>
          <a:xfrm>
            <a:off x="10047084" y="3120494"/>
            <a:ext cx="768224" cy="446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F6F0D742-AC83-4742-84B2-D0A171739C39}"/>
              </a:ext>
            </a:extLst>
          </p:cNvPr>
          <p:cNvSpPr txBox="1"/>
          <p:nvPr/>
        </p:nvSpPr>
        <p:spPr>
          <a:xfrm>
            <a:off x="10815308" y="4006137"/>
            <a:ext cx="1203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IO_Control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0114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560ADA-3BE2-40F1-8894-F715BBBA5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Graph Structure for around the weather stations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1D2691-F805-4CC8-B925-03CCBBF9A42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weather station application will first query for the Weather Station Node, such that the path goes through the site node with the site property in the </a:t>
            </a:r>
            <a:r>
              <a:rPr lang="en-US" b="1" dirty="0"/>
              <a:t>“</a:t>
            </a:r>
            <a:r>
              <a:rPr lang="en-US" b="1" dirty="0" err="1"/>
              <a:t>site.json</a:t>
            </a:r>
            <a:r>
              <a:rPr lang="en-US" b="1" dirty="0"/>
              <a:t>” file</a:t>
            </a:r>
            <a:r>
              <a:rPr lang="en-US" dirty="0"/>
              <a:t>.</a:t>
            </a:r>
          </a:p>
          <a:p>
            <a:r>
              <a:rPr lang="en-US" dirty="0"/>
              <a:t>Once the weather station node is found, then the two stream data structures are found and constructed.</a:t>
            </a:r>
          </a:p>
          <a:p>
            <a:endParaRPr lang="en-US" dirty="0"/>
          </a:p>
          <a:p>
            <a:r>
              <a:rPr lang="en-US" dirty="0"/>
              <a:t>Next the weather station nodes are found and packages constructed for each weather station.</a:t>
            </a:r>
          </a:p>
          <a:p>
            <a:r>
              <a:rPr lang="en-US" dirty="0"/>
              <a:t>Computing the ETO and Rainfall is a matter of executing all the weather station sites and combining the values in a manner specified in node properties.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491976B-5A9A-4ACC-8033-98BBCF10673F}"/>
              </a:ext>
            </a:extLst>
          </p:cNvPr>
          <p:cNvSpPr/>
          <p:nvPr/>
        </p:nvSpPr>
        <p:spPr>
          <a:xfrm>
            <a:off x="5671523" y="249635"/>
            <a:ext cx="1374405" cy="7124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0213D6A-A366-4B04-905B-B8F83EBB0ADD}"/>
              </a:ext>
            </a:extLst>
          </p:cNvPr>
          <p:cNvSpPr/>
          <p:nvPr/>
        </p:nvSpPr>
        <p:spPr>
          <a:xfrm>
            <a:off x="7139863" y="2868400"/>
            <a:ext cx="1340746" cy="8358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8102412-4BFF-49D3-9164-FA0507431FA3}"/>
              </a:ext>
            </a:extLst>
          </p:cNvPr>
          <p:cNvSpPr/>
          <p:nvPr/>
        </p:nvSpPr>
        <p:spPr>
          <a:xfrm>
            <a:off x="10035988" y="3521421"/>
            <a:ext cx="1256599" cy="750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72E4716-41D7-4DB8-9D11-4F5C16767D40}"/>
              </a:ext>
            </a:extLst>
          </p:cNvPr>
          <p:cNvSpPr/>
          <p:nvPr/>
        </p:nvSpPr>
        <p:spPr>
          <a:xfrm>
            <a:off x="4768532" y="5264672"/>
            <a:ext cx="1187411" cy="6619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DDE8F77-DB2E-4543-A269-C84A8A7F32BF}"/>
              </a:ext>
            </a:extLst>
          </p:cNvPr>
          <p:cNvSpPr/>
          <p:nvPr/>
        </p:nvSpPr>
        <p:spPr>
          <a:xfrm>
            <a:off x="6277558" y="5431383"/>
            <a:ext cx="1077085" cy="560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0B06434-7E80-457B-9AB4-A44B7702A586}"/>
              </a:ext>
            </a:extLst>
          </p:cNvPr>
          <p:cNvSpPr/>
          <p:nvPr/>
        </p:nvSpPr>
        <p:spPr>
          <a:xfrm>
            <a:off x="7621109" y="5431383"/>
            <a:ext cx="1071475" cy="5946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D3F857-0F92-4F12-812C-665B5DB11A51}"/>
              </a:ext>
            </a:extLst>
          </p:cNvPr>
          <p:cNvSpPr txBox="1"/>
          <p:nvPr/>
        </p:nvSpPr>
        <p:spPr>
          <a:xfrm>
            <a:off x="7139863" y="251685"/>
            <a:ext cx="1094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Site Node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F8162A8-06DD-4505-A722-450EAD30615F}"/>
              </a:ext>
            </a:extLst>
          </p:cNvPr>
          <p:cNvCxnSpPr>
            <a:cxnSpLocks/>
          </p:cNvCxnSpPr>
          <p:nvPr/>
        </p:nvCxnSpPr>
        <p:spPr>
          <a:xfrm>
            <a:off x="6730366" y="785440"/>
            <a:ext cx="538546" cy="8622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6880910-C5F1-4C5C-9ABD-695AB4090687}"/>
              </a:ext>
            </a:extLst>
          </p:cNvPr>
          <p:cNvSpPr txBox="1"/>
          <p:nvPr/>
        </p:nvSpPr>
        <p:spPr>
          <a:xfrm>
            <a:off x="7774403" y="1346460"/>
            <a:ext cx="1340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Applications Node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486BF3B-4A1A-4307-86C7-DAF7451CA131}"/>
              </a:ext>
            </a:extLst>
          </p:cNvPr>
          <p:cNvSpPr/>
          <p:nvPr/>
        </p:nvSpPr>
        <p:spPr>
          <a:xfrm>
            <a:off x="6434459" y="1485269"/>
            <a:ext cx="1340746" cy="69817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474262B-AB0A-4E61-A78A-E0A185A044AD}"/>
              </a:ext>
            </a:extLst>
          </p:cNvPr>
          <p:cNvCxnSpPr>
            <a:stCxn id="8" idx="6"/>
            <a:endCxn id="9" idx="2"/>
          </p:cNvCxnSpPr>
          <p:nvPr/>
        </p:nvCxnSpPr>
        <p:spPr>
          <a:xfrm>
            <a:off x="8480609" y="3286331"/>
            <a:ext cx="1555379" cy="610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ABB9393-BBCD-4C87-9C78-33B63CA9365E}"/>
              </a:ext>
            </a:extLst>
          </p:cNvPr>
          <p:cNvSpPr txBox="1"/>
          <p:nvPr/>
        </p:nvSpPr>
        <p:spPr>
          <a:xfrm>
            <a:off x="9821355" y="3136028"/>
            <a:ext cx="2014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Data Package Node</a:t>
            </a:r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3A25BA9-B068-4C5A-8C67-7EDD034CEF01}"/>
              </a:ext>
            </a:extLst>
          </p:cNvPr>
          <p:cNvCxnSpPr>
            <a:cxnSpLocks/>
            <a:stCxn id="8" idx="3"/>
          </p:cNvCxnSpPr>
          <p:nvPr/>
        </p:nvCxnSpPr>
        <p:spPr>
          <a:xfrm flipH="1">
            <a:off x="5448561" y="3581853"/>
            <a:ext cx="1887650" cy="1830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F9DFA3C-E26E-4246-8F27-5B41B86E7D70}"/>
              </a:ext>
            </a:extLst>
          </p:cNvPr>
          <p:cNvCxnSpPr/>
          <p:nvPr/>
        </p:nvCxnSpPr>
        <p:spPr>
          <a:xfrm>
            <a:off x="7450797" y="2183448"/>
            <a:ext cx="66749" cy="684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5E85340-F4A0-4CC2-B406-226DE12C7A23}"/>
              </a:ext>
            </a:extLst>
          </p:cNvPr>
          <p:cNvSpPr txBox="1"/>
          <p:nvPr/>
        </p:nvSpPr>
        <p:spPr>
          <a:xfrm>
            <a:off x="6327404" y="4229556"/>
            <a:ext cx="2482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WS_Station</a:t>
            </a:r>
            <a:r>
              <a:rPr lang="en-US" dirty="0"/>
              <a:t> Relationship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04A011A9-ED4F-4F44-BC57-91FC704788A1}"/>
              </a:ext>
            </a:extLst>
          </p:cNvPr>
          <p:cNvSpPr/>
          <p:nvPr/>
        </p:nvSpPr>
        <p:spPr>
          <a:xfrm>
            <a:off x="9443177" y="4961882"/>
            <a:ext cx="773872" cy="5257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0E00864-B0A1-429E-B8C2-BC7B135431C7}"/>
              </a:ext>
            </a:extLst>
          </p:cNvPr>
          <p:cNvSpPr/>
          <p:nvPr/>
        </p:nvSpPr>
        <p:spPr>
          <a:xfrm>
            <a:off x="10786739" y="4986338"/>
            <a:ext cx="799659" cy="4768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5334854-F91A-4E4A-B7EA-E074CAB66841}"/>
              </a:ext>
            </a:extLst>
          </p:cNvPr>
          <p:cNvCxnSpPr>
            <a:endCxn id="11" idx="0"/>
          </p:cNvCxnSpPr>
          <p:nvPr/>
        </p:nvCxnSpPr>
        <p:spPr>
          <a:xfrm flipH="1">
            <a:off x="6816101" y="3704262"/>
            <a:ext cx="634696" cy="1727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23D367B-23D3-4857-A5A8-2A73C5B7B248}"/>
              </a:ext>
            </a:extLst>
          </p:cNvPr>
          <p:cNvCxnSpPr>
            <a:endCxn id="12" idx="0"/>
          </p:cNvCxnSpPr>
          <p:nvPr/>
        </p:nvCxnSpPr>
        <p:spPr>
          <a:xfrm>
            <a:off x="7647162" y="3704262"/>
            <a:ext cx="509685" cy="1727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855A762-3731-48EF-8A22-D3CF6D34EE10}"/>
              </a:ext>
            </a:extLst>
          </p:cNvPr>
          <p:cNvCxnSpPr>
            <a:stCxn id="9" idx="3"/>
            <a:endCxn id="43" idx="0"/>
          </p:cNvCxnSpPr>
          <p:nvPr/>
        </p:nvCxnSpPr>
        <p:spPr>
          <a:xfrm flipH="1">
            <a:off x="9830113" y="4161853"/>
            <a:ext cx="389900" cy="800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AC0785E-9866-4892-869A-B956DA08AE06}"/>
              </a:ext>
            </a:extLst>
          </p:cNvPr>
          <p:cNvCxnSpPr>
            <a:endCxn id="44" idx="0"/>
          </p:cNvCxnSpPr>
          <p:nvPr/>
        </p:nvCxnSpPr>
        <p:spPr>
          <a:xfrm>
            <a:off x="10786739" y="4271734"/>
            <a:ext cx="399830" cy="714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E597AADF-347B-41A5-BB47-8626211AC137}"/>
              </a:ext>
            </a:extLst>
          </p:cNvPr>
          <p:cNvSpPr txBox="1"/>
          <p:nvPr/>
        </p:nvSpPr>
        <p:spPr>
          <a:xfrm>
            <a:off x="9298447" y="5806160"/>
            <a:ext cx="11754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Stream for</a:t>
            </a:r>
          </a:p>
          <a:p>
            <a:r>
              <a:rPr lang="en-US" dirty="0"/>
              <a:t>Daily ETO</a:t>
            </a:r>
          </a:p>
          <a:p>
            <a:r>
              <a:rPr lang="en-US" dirty="0"/>
              <a:t>Values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B73A8AF-ECBE-45EC-855E-B6C3B413F0C6}"/>
              </a:ext>
            </a:extLst>
          </p:cNvPr>
          <p:cNvSpPr txBox="1"/>
          <p:nvPr/>
        </p:nvSpPr>
        <p:spPr>
          <a:xfrm>
            <a:off x="10573812" y="5657671"/>
            <a:ext cx="10118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Stream for Daily</a:t>
            </a:r>
          </a:p>
          <a:p>
            <a:r>
              <a:rPr lang="en-US" dirty="0"/>
              <a:t>Rain Values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6A1C01B-ED18-48E9-AE16-023F3A9844C3}"/>
              </a:ext>
            </a:extLst>
          </p:cNvPr>
          <p:cNvSpPr txBox="1"/>
          <p:nvPr/>
        </p:nvSpPr>
        <p:spPr>
          <a:xfrm>
            <a:off x="5531974" y="6257835"/>
            <a:ext cx="2775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Individual Weather Stations</a:t>
            </a:r>
          </a:p>
          <a:p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FE18DF6-4E1C-4182-9657-23888F71C40C}"/>
              </a:ext>
            </a:extLst>
          </p:cNvPr>
          <p:cNvSpPr txBox="1"/>
          <p:nvPr/>
        </p:nvSpPr>
        <p:spPr>
          <a:xfrm>
            <a:off x="8307606" y="2731980"/>
            <a:ext cx="2275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Weather Station Node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44585B4-A155-439C-AF6C-0E187288DB25}"/>
              </a:ext>
            </a:extLst>
          </p:cNvPr>
          <p:cNvSpPr txBox="1"/>
          <p:nvPr/>
        </p:nvSpPr>
        <p:spPr>
          <a:xfrm>
            <a:off x="9258298" y="325369"/>
            <a:ext cx="2725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Note Relationships</a:t>
            </a:r>
          </a:p>
          <a:p>
            <a:r>
              <a:rPr lang="en-US" b="1" dirty="0"/>
              <a:t>And properties Not Shown</a:t>
            </a:r>
          </a:p>
        </p:txBody>
      </p:sp>
    </p:spTree>
    <p:extLst>
      <p:ext uri="{BB962C8B-B14F-4D97-AF65-F5344CB8AC3E}">
        <p14:creationId xmlns:p14="http://schemas.microsoft.com/office/powerpoint/2010/main" val="16741315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C11E61D-A1B9-44D9-9CA6-2967CD29C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two sources of </a:t>
            </a:r>
            <a:r>
              <a:rPr lang="en-US" dirty="0" err="1"/>
              <a:t>Redis</a:t>
            </a:r>
            <a:r>
              <a:rPr lang="en-US" dirty="0"/>
              <a:t>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A66D9E-1CF7-45BF-ACA7-40319F3C2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first source is system level data structures.  These data structures are added to the graph.</a:t>
            </a:r>
          </a:p>
          <a:p>
            <a:pPr lvl="1"/>
            <a:r>
              <a:rPr lang="en-US" dirty="0"/>
              <a:t>These data structures are fixed by the current application structure of the system and will not change unless a software upgrade is done.</a:t>
            </a:r>
          </a:p>
          <a:p>
            <a:pPr lvl="1"/>
            <a:r>
              <a:rPr lang="en-US" dirty="0"/>
              <a:t>These structures include:</a:t>
            </a:r>
          </a:p>
          <a:p>
            <a:pPr lvl="2"/>
            <a:r>
              <a:rPr lang="en-US" dirty="0"/>
              <a:t>Hash Tables</a:t>
            </a:r>
          </a:p>
          <a:p>
            <a:pPr lvl="2"/>
            <a:r>
              <a:rPr lang="en-US" dirty="0"/>
              <a:t>Streams</a:t>
            </a:r>
          </a:p>
          <a:p>
            <a:pPr lvl="2"/>
            <a:r>
              <a:rPr lang="en-US" dirty="0"/>
              <a:t>Job Queues</a:t>
            </a:r>
          </a:p>
          <a:p>
            <a:pPr lvl="2"/>
            <a:r>
              <a:rPr lang="en-US" dirty="0"/>
              <a:t>RPC Queues</a:t>
            </a:r>
          </a:p>
          <a:p>
            <a:pPr lvl="1"/>
            <a:r>
              <a:rPr lang="en-US" dirty="0"/>
              <a:t>The definition of these structures are embedded into the graph.</a:t>
            </a:r>
          </a:p>
          <a:p>
            <a:pPr lvl="1"/>
            <a:r>
              <a:rPr lang="en-US" dirty="0"/>
              <a:t>Applications can use python support packages to generate classes to access these structures.</a:t>
            </a:r>
          </a:p>
          <a:p>
            <a:pPr lvl="1"/>
            <a:r>
              <a:rPr lang="en-US" dirty="0"/>
              <a:t>The user does not manage the key names.</a:t>
            </a:r>
          </a:p>
        </p:txBody>
      </p:sp>
    </p:spTree>
    <p:extLst>
      <p:ext uri="{BB962C8B-B14F-4D97-AF65-F5344CB8AC3E}">
        <p14:creationId xmlns:p14="http://schemas.microsoft.com/office/powerpoint/2010/main" val="33237308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0FF8-FC09-4129-9B8C-40A9C36F7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Source Of </a:t>
            </a:r>
            <a:r>
              <a:rPr lang="en-US" dirty="0" err="1"/>
              <a:t>Redis</a:t>
            </a:r>
            <a:r>
              <a:rPr lang="en-US" dirty="0"/>
              <a:t>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150A8-6F97-4EF4-A42C-8527A1C15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0503"/>
            <a:ext cx="10515600" cy="474646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second source of </a:t>
            </a:r>
            <a:r>
              <a:rPr lang="en-US" dirty="0" err="1"/>
              <a:t>Redis</a:t>
            </a:r>
            <a:r>
              <a:rPr lang="en-US" dirty="0"/>
              <a:t> Data is from user generated data through web site interactions.  This data includes:</a:t>
            </a:r>
          </a:p>
          <a:p>
            <a:pPr lvl="1"/>
            <a:r>
              <a:rPr lang="en-US" dirty="0"/>
              <a:t>Irrigation Schedules</a:t>
            </a:r>
          </a:p>
          <a:p>
            <a:pPr lvl="1"/>
            <a:r>
              <a:rPr lang="en-US" dirty="0"/>
              <a:t>System action such as: </a:t>
            </a:r>
          </a:p>
          <a:p>
            <a:pPr lvl="2"/>
            <a:r>
              <a:rPr lang="en-US" dirty="0"/>
              <a:t>Filter Cleaning</a:t>
            </a:r>
          </a:p>
          <a:p>
            <a:pPr lvl="2"/>
            <a:r>
              <a:rPr lang="en-US" dirty="0"/>
              <a:t>Irrigation Valve Check</a:t>
            </a:r>
          </a:p>
          <a:p>
            <a:r>
              <a:rPr lang="en-US" dirty="0"/>
              <a:t>This application data generates unique streams depending upon user configuration.</a:t>
            </a:r>
          </a:p>
          <a:p>
            <a:r>
              <a:rPr lang="en-US" dirty="0"/>
              <a:t>Upon startup the system has a python script which will generate an application graph for this data.</a:t>
            </a:r>
          </a:p>
          <a:p>
            <a:r>
              <a:rPr lang="en-US" dirty="0"/>
              <a:t>Like the other type of data the access classes are automatically generated.</a:t>
            </a:r>
          </a:p>
        </p:txBody>
      </p:sp>
    </p:spTree>
    <p:extLst>
      <p:ext uri="{BB962C8B-B14F-4D97-AF65-F5344CB8AC3E}">
        <p14:creationId xmlns:p14="http://schemas.microsoft.com/office/powerpoint/2010/main" val="1199430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ECDF5-CC02-4899-A304-70A5F2A16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Description of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BE14E-6F82-4356-A203-1F3DCA45E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Original System</a:t>
            </a:r>
          </a:p>
          <a:p>
            <a:r>
              <a:rPr lang="en-US" dirty="0"/>
              <a:t>System Architecture</a:t>
            </a:r>
          </a:p>
          <a:p>
            <a:r>
              <a:rPr lang="en-US" dirty="0"/>
              <a:t>Use of Sprinkler Wire as a Field Networking System</a:t>
            </a:r>
          </a:p>
          <a:p>
            <a:r>
              <a:rPr lang="en-US" dirty="0"/>
              <a:t>Layout of PLC</a:t>
            </a:r>
          </a:p>
          <a:p>
            <a:r>
              <a:rPr lang="en-US" dirty="0"/>
              <a:t>PLC Deployed in the Field</a:t>
            </a:r>
          </a:p>
          <a:p>
            <a:r>
              <a:rPr lang="en-US" dirty="0"/>
              <a:t>Rough Environmental Conditions</a:t>
            </a:r>
          </a:p>
          <a:p>
            <a:r>
              <a:rPr lang="en-US" dirty="0"/>
              <a:t>New System Changed Operations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5026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76FC2-2DA8-43A5-A838-8F417FAF2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Redis Graph Changes The Nature of IOT to Cloud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27F0E-F56B-45FA-AF4F-772A2790B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76655"/>
          </a:xfrm>
        </p:spPr>
        <p:txBody>
          <a:bodyPr/>
          <a:lstStyle/>
          <a:p>
            <a:r>
              <a:rPr lang="en-US" dirty="0"/>
              <a:t>Consider the following, </a:t>
            </a:r>
            <a:r>
              <a:rPr lang="en-US" dirty="0" err="1"/>
              <a:t>eto</a:t>
            </a:r>
            <a:r>
              <a:rPr lang="en-US" dirty="0"/>
              <a:t>, ( evaporative loss),  calculation process.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666DE4-A807-4037-86A6-46A1B5F8C24E}"/>
              </a:ext>
            </a:extLst>
          </p:cNvPr>
          <p:cNvSpPr txBox="1"/>
          <p:nvPr/>
        </p:nvSpPr>
        <p:spPr>
          <a:xfrm>
            <a:off x="3345615" y="3805437"/>
            <a:ext cx="1500273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Process to calculate ETO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7917DA-C90E-444E-8509-9E2D1ED2DC59}"/>
              </a:ext>
            </a:extLst>
          </p:cNvPr>
          <p:cNvSpPr txBox="1"/>
          <p:nvPr/>
        </p:nvSpPr>
        <p:spPr>
          <a:xfrm>
            <a:off x="3537140" y="2641510"/>
            <a:ext cx="1932834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Graph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DA6E74-487D-41B6-9297-6F195C1E06E7}"/>
              </a:ext>
            </a:extLst>
          </p:cNvPr>
          <p:cNvSpPr txBox="1"/>
          <p:nvPr/>
        </p:nvSpPr>
        <p:spPr>
          <a:xfrm>
            <a:off x="5524728" y="3975176"/>
            <a:ext cx="1412666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ETO History Stream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B8EB05-75AC-4BC4-8747-8E611CE71FBF}"/>
              </a:ext>
            </a:extLst>
          </p:cNvPr>
          <p:cNvSpPr txBox="1"/>
          <p:nvPr/>
        </p:nvSpPr>
        <p:spPr>
          <a:xfrm>
            <a:off x="1631684" y="5208619"/>
            <a:ext cx="1272528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Web Server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D3E2C2-D1F2-4C8F-A8AC-E435320906BF}"/>
              </a:ext>
            </a:extLst>
          </p:cNvPr>
          <p:cNvSpPr txBox="1"/>
          <p:nvPr/>
        </p:nvSpPr>
        <p:spPr>
          <a:xfrm>
            <a:off x="1631684" y="3439951"/>
            <a:ext cx="1035092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Moisture</a:t>
            </a:r>
          </a:p>
          <a:p>
            <a:r>
              <a:rPr lang="en-US" dirty="0"/>
              <a:t>Deficient</a:t>
            </a:r>
          </a:p>
          <a:p>
            <a:r>
              <a:rPr lang="en-US" dirty="0"/>
              <a:t>Hash </a:t>
            </a:r>
          </a:p>
          <a:p>
            <a:r>
              <a:rPr lang="en-US" dirty="0"/>
              <a:t>Table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55FD8B-577E-4470-86EE-852EBBD97DB7}"/>
              </a:ext>
            </a:extLst>
          </p:cNvPr>
          <p:cNvSpPr txBox="1"/>
          <p:nvPr/>
        </p:nvSpPr>
        <p:spPr>
          <a:xfrm>
            <a:off x="277082" y="3570106"/>
            <a:ext cx="1122236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Irrigation Controller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09C427-DE5C-4364-BC82-F07E9A9CC04C}"/>
              </a:ext>
            </a:extLst>
          </p:cNvPr>
          <p:cNvCxnSpPr/>
          <p:nvPr/>
        </p:nvCxnSpPr>
        <p:spPr>
          <a:xfrm flipH="1">
            <a:off x="3860192" y="3010842"/>
            <a:ext cx="295674" cy="794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FFD54B-663D-46D1-997F-72A853150AD7}"/>
              </a:ext>
            </a:extLst>
          </p:cNvPr>
          <p:cNvCxnSpPr>
            <a:endCxn id="6" idx="1"/>
          </p:cNvCxnSpPr>
          <p:nvPr/>
        </p:nvCxnSpPr>
        <p:spPr>
          <a:xfrm>
            <a:off x="4845888" y="4298341"/>
            <a:ext cx="67884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9B01C18-8C7B-44D4-A8AA-F6572FC65FBC}"/>
              </a:ext>
            </a:extLst>
          </p:cNvPr>
          <p:cNvCxnSpPr>
            <a:stCxn id="4" idx="1"/>
          </p:cNvCxnSpPr>
          <p:nvPr/>
        </p:nvCxnSpPr>
        <p:spPr>
          <a:xfrm flipH="1">
            <a:off x="2666776" y="4128603"/>
            <a:ext cx="678839" cy="46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1CFFE35-05EC-4378-B831-B6EF8F6AE8C6}"/>
              </a:ext>
            </a:extLst>
          </p:cNvPr>
          <p:cNvCxnSpPr>
            <a:endCxn id="9" idx="3"/>
          </p:cNvCxnSpPr>
          <p:nvPr/>
        </p:nvCxnSpPr>
        <p:spPr>
          <a:xfrm flipH="1">
            <a:off x="1399318" y="3805437"/>
            <a:ext cx="232366" cy="87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F6ECDFF-DDEC-49DD-A342-0758FCB39890}"/>
              </a:ext>
            </a:extLst>
          </p:cNvPr>
          <p:cNvCxnSpPr/>
          <p:nvPr/>
        </p:nvCxnSpPr>
        <p:spPr>
          <a:xfrm>
            <a:off x="1943784" y="4640280"/>
            <a:ext cx="0" cy="556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B61BABE-373B-478A-87D7-FC0F4B0DBC05}"/>
              </a:ext>
            </a:extLst>
          </p:cNvPr>
          <p:cNvCxnSpPr>
            <a:endCxn id="7" idx="3"/>
          </p:cNvCxnSpPr>
          <p:nvPr/>
        </p:nvCxnSpPr>
        <p:spPr>
          <a:xfrm flipH="1">
            <a:off x="2904212" y="4621507"/>
            <a:ext cx="2620516" cy="771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EBFEC1E-26E1-41B6-9866-38C99037A388}"/>
              </a:ext>
            </a:extLst>
          </p:cNvPr>
          <p:cNvSpPr txBox="1"/>
          <p:nvPr/>
        </p:nvSpPr>
        <p:spPr>
          <a:xfrm flipH="1">
            <a:off x="7652280" y="2408429"/>
            <a:ext cx="438035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ETO process receives data from the graph about weather station data such as </a:t>
            </a:r>
            <a:r>
              <a:rPr lang="en-US" dirty="0" err="1"/>
              <a:t>url’s</a:t>
            </a:r>
            <a:r>
              <a:rPr lang="en-US" dirty="0"/>
              <a:t> and access tokens.</a:t>
            </a:r>
          </a:p>
          <a:p>
            <a:endParaRPr lang="en-US" dirty="0"/>
          </a:p>
          <a:p>
            <a:r>
              <a:rPr lang="en-US" dirty="0"/>
              <a:t>The ETO process will calculate the daily ETO and update the moisture deficient table and the ETO History Stream.</a:t>
            </a:r>
          </a:p>
          <a:p>
            <a:endParaRPr lang="en-US" dirty="0"/>
          </a:p>
          <a:p>
            <a:r>
              <a:rPr lang="en-US" dirty="0"/>
              <a:t>The Irrigation Controller will use the moisture deficient table to determine irrigation run lengths.</a:t>
            </a:r>
          </a:p>
          <a:p>
            <a:endParaRPr lang="en-US" dirty="0"/>
          </a:p>
          <a:p>
            <a:r>
              <a:rPr lang="en-US" dirty="0"/>
              <a:t>The Web server access both data structures to display to the user and to manually adjust the moisture deficient table if necessary.</a:t>
            </a:r>
          </a:p>
        </p:txBody>
      </p:sp>
    </p:spTree>
    <p:extLst>
      <p:ext uri="{BB962C8B-B14F-4D97-AF65-F5344CB8AC3E}">
        <p14:creationId xmlns:p14="http://schemas.microsoft.com/office/powerpoint/2010/main" val="903971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1364C-961E-4030-9B49-8CE32AFC6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 ETO Data To The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835C3-7E9D-48C0-A47D-B394BDC12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8816"/>
            <a:ext cx="10515600" cy="1325563"/>
          </a:xfrm>
        </p:spPr>
        <p:txBody>
          <a:bodyPr/>
          <a:lstStyle/>
          <a:p>
            <a:r>
              <a:rPr lang="en-US" dirty="0"/>
              <a:t>A case can be made that the ETO calculation should be done at the cloud as each weather station could have different </a:t>
            </a:r>
            <a:r>
              <a:rPr lang="en-US" dirty="0" err="1"/>
              <a:t>url’s</a:t>
            </a:r>
            <a:r>
              <a:rPr lang="en-US" dirty="0"/>
              <a:t> and access tokens.  The processing would look like this.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31BCCA-4F85-4575-B672-EA98BB02F7DC}"/>
              </a:ext>
            </a:extLst>
          </p:cNvPr>
          <p:cNvSpPr txBox="1"/>
          <p:nvPr/>
        </p:nvSpPr>
        <p:spPr>
          <a:xfrm>
            <a:off x="9598462" y="4032013"/>
            <a:ext cx="1500273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Process to calculate ETO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BE15E9-72D8-477E-809D-9B90A0AE96E8}"/>
              </a:ext>
            </a:extLst>
          </p:cNvPr>
          <p:cNvSpPr txBox="1"/>
          <p:nvPr/>
        </p:nvSpPr>
        <p:spPr>
          <a:xfrm>
            <a:off x="9382181" y="3045432"/>
            <a:ext cx="1932834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Cloud Graph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FDDFBE-E858-47D9-81FD-D5547751D6C5}"/>
              </a:ext>
            </a:extLst>
          </p:cNvPr>
          <p:cNvSpPr txBox="1"/>
          <p:nvPr/>
        </p:nvSpPr>
        <p:spPr>
          <a:xfrm>
            <a:off x="3048719" y="5043484"/>
            <a:ext cx="1412666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ETO History Stream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A88FBF-59F8-4CA5-BAB7-696FD3DB1258}"/>
              </a:ext>
            </a:extLst>
          </p:cNvPr>
          <p:cNvSpPr txBox="1"/>
          <p:nvPr/>
        </p:nvSpPr>
        <p:spPr>
          <a:xfrm>
            <a:off x="891944" y="5541581"/>
            <a:ext cx="1272528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Web Server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28876F-83BE-4164-871C-66E880EA0C3B}"/>
              </a:ext>
            </a:extLst>
          </p:cNvPr>
          <p:cNvSpPr txBox="1"/>
          <p:nvPr/>
        </p:nvSpPr>
        <p:spPr>
          <a:xfrm>
            <a:off x="1904711" y="3609298"/>
            <a:ext cx="1035092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Moisture</a:t>
            </a:r>
          </a:p>
          <a:p>
            <a:r>
              <a:rPr lang="en-US" dirty="0"/>
              <a:t>Deficient</a:t>
            </a:r>
          </a:p>
          <a:p>
            <a:r>
              <a:rPr lang="en-US" dirty="0"/>
              <a:t>Hash </a:t>
            </a:r>
          </a:p>
          <a:p>
            <a:r>
              <a:rPr lang="en-US" dirty="0"/>
              <a:t>Table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3BBDFA-78EF-4B20-A63D-58F68FACA05E}"/>
              </a:ext>
            </a:extLst>
          </p:cNvPr>
          <p:cNvSpPr txBox="1"/>
          <p:nvPr/>
        </p:nvSpPr>
        <p:spPr>
          <a:xfrm>
            <a:off x="8014399" y="3794318"/>
            <a:ext cx="1035092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Moisture</a:t>
            </a:r>
          </a:p>
          <a:p>
            <a:r>
              <a:rPr lang="en-US" dirty="0"/>
              <a:t>Deficient</a:t>
            </a:r>
          </a:p>
          <a:p>
            <a:r>
              <a:rPr lang="en-US" dirty="0"/>
              <a:t>Hash </a:t>
            </a:r>
          </a:p>
          <a:p>
            <a:r>
              <a:rPr lang="en-US" dirty="0"/>
              <a:t>Table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46385C-04A5-4E07-BEE4-F4801043637E}"/>
              </a:ext>
            </a:extLst>
          </p:cNvPr>
          <p:cNvSpPr txBox="1"/>
          <p:nvPr/>
        </p:nvSpPr>
        <p:spPr>
          <a:xfrm>
            <a:off x="8167351" y="5359184"/>
            <a:ext cx="1412666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ETO History Stream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661359-C874-466F-A79D-0404E41D1594}"/>
              </a:ext>
            </a:extLst>
          </p:cNvPr>
          <p:cNvSpPr txBox="1"/>
          <p:nvPr/>
        </p:nvSpPr>
        <p:spPr>
          <a:xfrm>
            <a:off x="265206" y="3846710"/>
            <a:ext cx="1122236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Irrigation Controller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F143E9F-EFCB-40B4-A3F6-3EE5938A8315}"/>
              </a:ext>
            </a:extLst>
          </p:cNvPr>
          <p:cNvCxnSpPr>
            <a:stCxn id="9" idx="1"/>
            <a:endCxn id="19" idx="3"/>
          </p:cNvCxnSpPr>
          <p:nvPr/>
        </p:nvCxnSpPr>
        <p:spPr>
          <a:xfrm flipH="1" flipV="1">
            <a:off x="1387442" y="4169876"/>
            <a:ext cx="517269" cy="39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3CFB56D-4826-453D-804E-6F6EFB55A8B6}"/>
              </a:ext>
            </a:extLst>
          </p:cNvPr>
          <p:cNvCxnSpPr/>
          <p:nvPr/>
        </p:nvCxnSpPr>
        <p:spPr>
          <a:xfrm flipH="1">
            <a:off x="1795947" y="4809627"/>
            <a:ext cx="279248" cy="781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6FD34B2-2E4E-4F38-A99C-96121D348503}"/>
              </a:ext>
            </a:extLst>
          </p:cNvPr>
          <p:cNvCxnSpPr>
            <a:endCxn id="8" idx="3"/>
          </p:cNvCxnSpPr>
          <p:nvPr/>
        </p:nvCxnSpPr>
        <p:spPr>
          <a:xfrm flipH="1">
            <a:off x="2164472" y="5541581"/>
            <a:ext cx="855596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D15B25F-B72A-40B4-8629-788E9470053C}"/>
              </a:ext>
            </a:extLst>
          </p:cNvPr>
          <p:cNvSpPr txBox="1"/>
          <p:nvPr/>
        </p:nvSpPr>
        <p:spPr>
          <a:xfrm>
            <a:off x="4355362" y="3561033"/>
            <a:ext cx="3019556" cy="120032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Synchronization </a:t>
            </a:r>
          </a:p>
          <a:p>
            <a:r>
              <a:rPr lang="en-US" dirty="0"/>
              <a:t>Mechanism to keep cloud and edge device data bases loosely synchronized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C3170A8-8E68-48A7-954F-5C2FC80760B8}"/>
              </a:ext>
            </a:extLst>
          </p:cNvPr>
          <p:cNvCxnSpPr/>
          <p:nvPr/>
        </p:nvCxnSpPr>
        <p:spPr>
          <a:xfrm>
            <a:off x="10217188" y="3429000"/>
            <a:ext cx="0" cy="603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EEB7AE6-783D-4573-89D4-7BB757EAEC19}"/>
              </a:ext>
            </a:extLst>
          </p:cNvPr>
          <p:cNvCxnSpPr>
            <a:endCxn id="5" idx="1"/>
          </p:cNvCxnSpPr>
          <p:nvPr/>
        </p:nvCxnSpPr>
        <p:spPr>
          <a:xfrm>
            <a:off x="9049491" y="4235982"/>
            <a:ext cx="548971" cy="119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4F42614-E5E3-4B56-8741-8911F8AE8294}"/>
              </a:ext>
            </a:extLst>
          </p:cNvPr>
          <p:cNvCxnSpPr>
            <a:stCxn id="17" idx="3"/>
          </p:cNvCxnSpPr>
          <p:nvPr/>
        </p:nvCxnSpPr>
        <p:spPr>
          <a:xfrm flipV="1">
            <a:off x="9580017" y="4678344"/>
            <a:ext cx="500285" cy="1004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03A1E15-7520-48F4-BD9B-9EAEA5E81D4A}"/>
              </a:ext>
            </a:extLst>
          </p:cNvPr>
          <p:cNvCxnSpPr/>
          <p:nvPr/>
        </p:nvCxnSpPr>
        <p:spPr>
          <a:xfrm flipH="1" flipV="1">
            <a:off x="7374918" y="4032013"/>
            <a:ext cx="639481" cy="203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39E6171-F2FB-4F6A-AD24-F1417A68658A}"/>
              </a:ext>
            </a:extLst>
          </p:cNvPr>
          <p:cNvCxnSpPr/>
          <p:nvPr/>
        </p:nvCxnSpPr>
        <p:spPr>
          <a:xfrm flipH="1" flipV="1">
            <a:off x="7308616" y="4493041"/>
            <a:ext cx="858735" cy="1343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52BDAB9-030A-4722-BDAC-398428BC2145}"/>
              </a:ext>
            </a:extLst>
          </p:cNvPr>
          <p:cNvCxnSpPr>
            <a:stCxn id="7" idx="0"/>
          </p:cNvCxnSpPr>
          <p:nvPr/>
        </p:nvCxnSpPr>
        <p:spPr>
          <a:xfrm flipV="1">
            <a:off x="3755052" y="4407890"/>
            <a:ext cx="600310" cy="635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B6F536F-8EE1-4A6F-93F8-1E2F579508BA}"/>
              </a:ext>
            </a:extLst>
          </p:cNvPr>
          <p:cNvCxnSpPr/>
          <p:nvPr/>
        </p:nvCxnSpPr>
        <p:spPr>
          <a:xfrm>
            <a:off x="2939803" y="3903995"/>
            <a:ext cx="1415559" cy="87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9688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55C42-7978-4D7B-97CC-D87FA8516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Of </a:t>
            </a:r>
            <a:r>
              <a:rPr lang="en-US" dirty="0" err="1"/>
              <a:t>Synchronication</a:t>
            </a:r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9D39A5D-F5D1-4C85-BDD1-45BA3DABFC67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2389141" y="5071993"/>
            <a:ext cx="4858355" cy="10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96094CA-F8B2-4F08-8FCF-D0CF108BB9B7}"/>
              </a:ext>
            </a:extLst>
          </p:cNvPr>
          <p:cNvCxnSpPr>
            <a:cxnSpLocks/>
            <a:stCxn id="23" idx="1"/>
          </p:cNvCxnSpPr>
          <p:nvPr/>
        </p:nvCxnSpPr>
        <p:spPr>
          <a:xfrm flipH="1" flipV="1">
            <a:off x="2956744" y="3308443"/>
            <a:ext cx="4788608" cy="151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E3DC8E3-8422-4344-8AB3-814C037EC343}"/>
              </a:ext>
            </a:extLst>
          </p:cNvPr>
          <p:cNvSpPr txBox="1"/>
          <p:nvPr/>
        </p:nvSpPr>
        <p:spPr>
          <a:xfrm>
            <a:off x="92614" y="3421928"/>
            <a:ext cx="1058175" cy="9233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Redis</a:t>
            </a:r>
          </a:p>
          <a:p>
            <a:r>
              <a:rPr lang="en-US" dirty="0"/>
              <a:t>IOT</a:t>
            </a:r>
          </a:p>
          <a:p>
            <a:r>
              <a:rPr lang="en-US" dirty="0"/>
              <a:t>Database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E3E227-257B-4A16-8ACB-383DDC6ADF93}"/>
              </a:ext>
            </a:extLst>
          </p:cNvPr>
          <p:cNvSpPr txBox="1"/>
          <p:nvPr/>
        </p:nvSpPr>
        <p:spPr>
          <a:xfrm>
            <a:off x="9401346" y="3059668"/>
            <a:ext cx="1061381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Redis</a:t>
            </a:r>
          </a:p>
          <a:p>
            <a:r>
              <a:rPr lang="en-US" dirty="0"/>
              <a:t>Cloud</a:t>
            </a:r>
          </a:p>
          <a:p>
            <a:r>
              <a:rPr lang="en-US" dirty="0" err="1"/>
              <a:t>DataBase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509321-FE2F-4BC3-B187-EC42E0675965}"/>
              </a:ext>
            </a:extLst>
          </p:cNvPr>
          <p:cNvSpPr txBox="1"/>
          <p:nvPr/>
        </p:nvSpPr>
        <p:spPr>
          <a:xfrm>
            <a:off x="3439148" y="2876541"/>
            <a:ext cx="4044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AMQP Channel From Cloud to IOT Device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6AAE20-0A7E-4FEC-955C-17984871C12B}"/>
              </a:ext>
            </a:extLst>
          </p:cNvPr>
          <p:cNvSpPr txBox="1"/>
          <p:nvPr/>
        </p:nvSpPr>
        <p:spPr>
          <a:xfrm>
            <a:off x="2584413" y="4672284"/>
            <a:ext cx="4044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AMQP Channel From IOT Device to Cloud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EF3FFD-A49F-4D75-81E4-C01C7FF703BA}"/>
              </a:ext>
            </a:extLst>
          </p:cNvPr>
          <p:cNvSpPr txBox="1"/>
          <p:nvPr/>
        </p:nvSpPr>
        <p:spPr>
          <a:xfrm flipH="1">
            <a:off x="1559417" y="2846778"/>
            <a:ext cx="1412667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Update</a:t>
            </a:r>
          </a:p>
          <a:p>
            <a:r>
              <a:rPr lang="en-US" dirty="0"/>
              <a:t>Changes</a:t>
            </a:r>
          </a:p>
          <a:p>
            <a:r>
              <a:rPr lang="en-US" dirty="0"/>
              <a:t>From Cloud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69CB318-0E2B-44BF-AC32-F022E4A492E9}"/>
              </a:ext>
            </a:extLst>
          </p:cNvPr>
          <p:cNvCxnSpPr>
            <a:stCxn id="13" idx="3"/>
          </p:cNvCxnSpPr>
          <p:nvPr/>
        </p:nvCxnSpPr>
        <p:spPr>
          <a:xfrm flipH="1">
            <a:off x="1168303" y="3308443"/>
            <a:ext cx="391114" cy="365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473EE30-161A-4EF3-8D9F-F7DC9B20BC57}"/>
              </a:ext>
            </a:extLst>
          </p:cNvPr>
          <p:cNvSpPr txBox="1"/>
          <p:nvPr/>
        </p:nvSpPr>
        <p:spPr>
          <a:xfrm>
            <a:off x="1396240" y="4610328"/>
            <a:ext cx="992901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Send</a:t>
            </a:r>
          </a:p>
          <a:p>
            <a:r>
              <a:rPr lang="en-US" dirty="0"/>
              <a:t>Changes</a:t>
            </a:r>
          </a:p>
          <a:p>
            <a:r>
              <a:rPr lang="en-US" dirty="0"/>
              <a:t>To Cloud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B027B55-2BF0-4FC6-882F-E942607E7F43}"/>
              </a:ext>
            </a:extLst>
          </p:cNvPr>
          <p:cNvCxnSpPr>
            <a:stCxn id="9" idx="2"/>
          </p:cNvCxnSpPr>
          <p:nvPr/>
        </p:nvCxnSpPr>
        <p:spPr>
          <a:xfrm>
            <a:off x="621702" y="4345258"/>
            <a:ext cx="742158" cy="5607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59D8551-4A39-4382-BDD1-BD15BCAE0A96}"/>
              </a:ext>
            </a:extLst>
          </p:cNvPr>
          <p:cNvSpPr txBox="1"/>
          <p:nvPr/>
        </p:nvSpPr>
        <p:spPr>
          <a:xfrm flipH="1">
            <a:off x="7247496" y="4610328"/>
            <a:ext cx="1412667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Update</a:t>
            </a:r>
          </a:p>
          <a:p>
            <a:r>
              <a:rPr lang="en-US" dirty="0"/>
              <a:t>Changes</a:t>
            </a:r>
          </a:p>
          <a:p>
            <a:r>
              <a:rPr lang="en-US" dirty="0"/>
              <a:t>From IOT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1E574D9-8CB7-4015-978E-8C85AE9F1315}"/>
              </a:ext>
            </a:extLst>
          </p:cNvPr>
          <p:cNvCxnSpPr/>
          <p:nvPr/>
        </p:nvCxnSpPr>
        <p:spPr>
          <a:xfrm flipV="1">
            <a:off x="8454093" y="3883593"/>
            <a:ext cx="947253" cy="726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D42EF3C-E835-4232-A86F-8CF43FA82EE1}"/>
              </a:ext>
            </a:extLst>
          </p:cNvPr>
          <p:cNvSpPr txBox="1"/>
          <p:nvPr/>
        </p:nvSpPr>
        <p:spPr>
          <a:xfrm>
            <a:off x="7745352" y="2861966"/>
            <a:ext cx="992901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Send</a:t>
            </a:r>
          </a:p>
          <a:p>
            <a:r>
              <a:rPr lang="en-US" dirty="0"/>
              <a:t>Changes</a:t>
            </a:r>
          </a:p>
          <a:p>
            <a:r>
              <a:rPr lang="en-US" dirty="0"/>
              <a:t>To IOT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CA21569-68E0-428C-ABD3-3E6D44039B2B}"/>
              </a:ext>
            </a:extLst>
          </p:cNvPr>
          <p:cNvCxnSpPr>
            <a:endCxn id="23" idx="3"/>
          </p:cNvCxnSpPr>
          <p:nvPr/>
        </p:nvCxnSpPr>
        <p:spPr>
          <a:xfrm flipH="1" flipV="1">
            <a:off x="8738253" y="3323631"/>
            <a:ext cx="663093" cy="547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9142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157DC-BEE0-4A55-987D-55E6A0363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Synchronization of the Edge and Cloud Data Bases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FF5A1-AB21-4665-BB4B-5988011F9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The synchronization of the edge and cloud databases could be done with:</a:t>
            </a:r>
          </a:p>
          <a:p>
            <a:pPr lvl="1"/>
            <a:r>
              <a:rPr lang="en-US" dirty="0"/>
              <a:t>There are 2 AMQP connections per device. </a:t>
            </a:r>
          </a:p>
          <a:p>
            <a:pPr lvl="1"/>
            <a:r>
              <a:rPr lang="en-US" dirty="0"/>
              <a:t>a handful of primitive commands for updating hash tables, streams, job queues and </a:t>
            </a:r>
            <a:r>
              <a:rPr lang="en-US" dirty="0" err="1"/>
              <a:t>rpc</a:t>
            </a:r>
            <a:r>
              <a:rPr lang="en-US" dirty="0"/>
              <a:t> queues in an atomic manner.  Perhaps less than 30 commands.</a:t>
            </a:r>
          </a:p>
          <a:p>
            <a:pPr lvl="1"/>
            <a:r>
              <a:rPr lang="en-US" dirty="0"/>
              <a:t>All </a:t>
            </a:r>
            <a:r>
              <a:rPr lang="en-US" dirty="0" err="1"/>
              <a:t>redis</a:t>
            </a:r>
            <a:r>
              <a:rPr lang="en-US" dirty="0"/>
              <a:t> accesses are bundled in centralized routines and as a result the transport mechanism would also be centralized in small amount of code.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The synchronization of the databases would be transparent to the user.</a:t>
            </a:r>
          </a:p>
          <a:p>
            <a:r>
              <a:rPr lang="en-US" dirty="0"/>
              <a:t>This compares to a conventional MQTT or a conventional AMQP connection, where there are messages for each instance of data.  There could be hundreds of unique messages.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1004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6B165-CF33-4F78-B6C1-46E3E209D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21D21-CE7B-43F5-883F-9FE649853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at </a:t>
            </a:r>
            <a:r>
              <a:rPr lang="en-US" dirty="0" err="1"/>
              <a:t>Lacima</a:t>
            </a:r>
            <a:r>
              <a:rPr lang="en-US" dirty="0"/>
              <a:t> Ranch were strictly embedded developers. </a:t>
            </a:r>
          </a:p>
          <a:p>
            <a:r>
              <a:rPr lang="en-US" dirty="0"/>
              <a:t>We had no vested interest in promoting in Redis.</a:t>
            </a:r>
          </a:p>
          <a:p>
            <a:r>
              <a:rPr lang="en-US" dirty="0"/>
              <a:t>How over 4 years of operation, we have shown that Redis is essential to the operation of our system, both at the IOT level and at the Cloud level.</a:t>
            </a:r>
          </a:p>
          <a:p>
            <a:r>
              <a:rPr lang="en-US" dirty="0"/>
              <a:t>But we are lacking one thing.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5002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34D50-E2C1-46FB-8B82-63F460EF9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EA4DD-EF86-429C-A434-BE41B9BC6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at </a:t>
            </a:r>
            <a:r>
              <a:rPr lang="en-US" dirty="0" err="1"/>
              <a:t>Lacima</a:t>
            </a:r>
            <a:r>
              <a:rPr lang="en-US" dirty="0"/>
              <a:t> Ranch have be operating in isolation for over 4 years.  </a:t>
            </a:r>
          </a:p>
          <a:p>
            <a:r>
              <a:rPr lang="en-US" dirty="0"/>
              <a:t>We need to fold our work into an open source IOT effort.</a:t>
            </a:r>
          </a:p>
          <a:p>
            <a:r>
              <a:rPr lang="en-US" dirty="0"/>
              <a:t>We do not have the resources to take this work much further than satisfying our own needs.</a:t>
            </a:r>
          </a:p>
          <a:p>
            <a:r>
              <a:rPr lang="en-US" dirty="0"/>
              <a:t>We will help individuals and organizations in establishing this open source effort.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1419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547EE-BDC8-1F47-BFE2-8B249372FD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65472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4BAEC-66D3-40DA-BBF8-513C32B15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Original System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6C4A6EA-D38F-4A82-9D82-DEDB812D558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2" r="27792"/>
          <a:stretch>
            <a:fillRect/>
          </a:stretch>
        </p:blipFill>
        <p:spPr>
          <a:xfrm rot="5400000">
            <a:off x="5832475" y="338138"/>
            <a:ext cx="4873625" cy="61722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E3A0B-C601-4A9C-BEA6-37C621BF8D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A Hunter 48 station irrigation controller.</a:t>
            </a:r>
          </a:p>
          <a:p>
            <a:r>
              <a:rPr lang="en-US" sz="2400" dirty="0"/>
              <a:t>The system was set up by clicking dials in a most painful manner.</a:t>
            </a:r>
          </a:p>
          <a:p>
            <a:r>
              <a:rPr lang="en-US" sz="2400" dirty="0"/>
              <a:t>The system supported only two schedules and was very difficult to change and configure. </a:t>
            </a:r>
          </a:p>
          <a:p>
            <a:r>
              <a:rPr lang="en-US" sz="2400" dirty="0"/>
              <a:t>At the time this unit would cost around $800 dollars.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460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93F2A5F-1D97-4747-BA99-F1B91D99A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New System Architecture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4CBC4C-55A1-4834-A469-5DDD195D4A11}"/>
              </a:ext>
            </a:extLst>
          </p:cNvPr>
          <p:cNvSpPr txBox="1"/>
          <p:nvPr/>
        </p:nvSpPr>
        <p:spPr>
          <a:xfrm>
            <a:off x="3745207" y="2686022"/>
            <a:ext cx="2502280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Cloud Controller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6F1B65-3DC2-411A-9AFD-2AF49746E711}"/>
              </a:ext>
            </a:extLst>
          </p:cNvPr>
          <p:cNvSpPr txBox="1"/>
          <p:nvPr/>
        </p:nvSpPr>
        <p:spPr>
          <a:xfrm>
            <a:off x="2238545" y="4062781"/>
            <a:ext cx="1429092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Individual</a:t>
            </a:r>
          </a:p>
          <a:p>
            <a:r>
              <a:rPr lang="en-US" dirty="0"/>
              <a:t>Sites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EF636F-8C46-446A-A200-C1F465194BED}"/>
              </a:ext>
            </a:extLst>
          </p:cNvPr>
          <p:cNvSpPr txBox="1"/>
          <p:nvPr/>
        </p:nvSpPr>
        <p:spPr>
          <a:xfrm>
            <a:off x="4095636" y="4062782"/>
            <a:ext cx="1429092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Individual</a:t>
            </a:r>
          </a:p>
          <a:p>
            <a:r>
              <a:rPr lang="en-US" dirty="0"/>
              <a:t>Sites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41566A-A793-487E-A948-B32141A0A76C}"/>
              </a:ext>
            </a:extLst>
          </p:cNvPr>
          <p:cNvSpPr txBox="1"/>
          <p:nvPr/>
        </p:nvSpPr>
        <p:spPr>
          <a:xfrm>
            <a:off x="6667273" y="4083540"/>
            <a:ext cx="1429092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Individual</a:t>
            </a:r>
          </a:p>
          <a:p>
            <a:r>
              <a:rPr lang="en-US" dirty="0"/>
              <a:t>Sites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77D436-5F39-457B-91B3-EA901D2719C3}"/>
              </a:ext>
            </a:extLst>
          </p:cNvPr>
          <p:cNvSpPr txBox="1"/>
          <p:nvPr/>
        </p:nvSpPr>
        <p:spPr>
          <a:xfrm>
            <a:off x="509217" y="4087421"/>
            <a:ext cx="1429092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Individual</a:t>
            </a:r>
          </a:p>
          <a:p>
            <a:r>
              <a:rPr lang="en-US" dirty="0"/>
              <a:t>Sites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F7E4E0-1590-4002-B708-6B36CE3C68AA}"/>
              </a:ext>
            </a:extLst>
          </p:cNvPr>
          <p:cNvSpPr txBox="1"/>
          <p:nvPr/>
        </p:nvSpPr>
        <p:spPr>
          <a:xfrm>
            <a:off x="9178678" y="4094607"/>
            <a:ext cx="1429092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Individual</a:t>
            </a:r>
          </a:p>
          <a:p>
            <a:r>
              <a:rPr lang="en-US" dirty="0"/>
              <a:t>Sites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5CED428-81B8-4A33-ABAB-13DA6F62AD66}"/>
              </a:ext>
            </a:extLst>
          </p:cNvPr>
          <p:cNvCxnSpPr/>
          <p:nvPr/>
        </p:nvCxnSpPr>
        <p:spPr>
          <a:xfrm>
            <a:off x="4725313" y="3055354"/>
            <a:ext cx="0" cy="613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A1A577F-4184-46DF-8EB9-25F3479773D7}"/>
              </a:ext>
            </a:extLst>
          </p:cNvPr>
          <p:cNvCxnSpPr/>
          <p:nvPr/>
        </p:nvCxnSpPr>
        <p:spPr>
          <a:xfrm flipH="1">
            <a:off x="1341485" y="3668551"/>
            <a:ext cx="33838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9987773-0B36-445F-9C44-4198CE1A8322}"/>
              </a:ext>
            </a:extLst>
          </p:cNvPr>
          <p:cNvCxnSpPr/>
          <p:nvPr/>
        </p:nvCxnSpPr>
        <p:spPr>
          <a:xfrm>
            <a:off x="4725313" y="3668551"/>
            <a:ext cx="50264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5C929BE-FEE9-4C75-8C8F-168285A7B383}"/>
              </a:ext>
            </a:extLst>
          </p:cNvPr>
          <p:cNvCxnSpPr/>
          <p:nvPr/>
        </p:nvCxnSpPr>
        <p:spPr>
          <a:xfrm>
            <a:off x="9751775" y="3668551"/>
            <a:ext cx="0" cy="394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ABCF8D2-6125-4D23-96C0-F48A652AD077}"/>
              </a:ext>
            </a:extLst>
          </p:cNvPr>
          <p:cNvCxnSpPr/>
          <p:nvPr/>
        </p:nvCxnSpPr>
        <p:spPr>
          <a:xfrm>
            <a:off x="7238544" y="3668551"/>
            <a:ext cx="0" cy="394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14E4682-31BE-4579-8DC9-1C8EAB83D874}"/>
              </a:ext>
            </a:extLst>
          </p:cNvPr>
          <p:cNvCxnSpPr>
            <a:endCxn id="9" idx="0"/>
          </p:cNvCxnSpPr>
          <p:nvPr/>
        </p:nvCxnSpPr>
        <p:spPr>
          <a:xfrm>
            <a:off x="4810182" y="3668551"/>
            <a:ext cx="0" cy="3942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8279B35-4250-4B79-8092-D498224CA4B9}"/>
              </a:ext>
            </a:extLst>
          </p:cNvPr>
          <p:cNvCxnSpPr/>
          <p:nvPr/>
        </p:nvCxnSpPr>
        <p:spPr>
          <a:xfrm>
            <a:off x="2852709" y="3668551"/>
            <a:ext cx="0" cy="394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11B150E-573C-438F-B6E0-6925F4AD2DA6}"/>
              </a:ext>
            </a:extLst>
          </p:cNvPr>
          <p:cNvCxnSpPr/>
          <p:nvPr/>
        </p:nvCxnSpPr>
        <p:spPr>
          <a:xfrm>
            <a:off x="1401715" y="3668551"/>
            <a:ext cx="0" cy="4149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119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08C2D-D4DB-43DB-A3D2-6D97C870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out For Site Or Edge Device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BBCF30-7A1D-4274-A255-D305D6D340EA}"/>
              </a:ext>
            </a:extLst>
          </p:cNvPr>
          <p:cNvSpPr txBox="1"/>
          <p:nvPr/>
        </p:nvSpPr>
        <p:spPr>
          <a:xfrm>
            <a:off x="3292962" y="1819790"/>
            <a:ext cx="2182218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 or more</a:t>
            </a:r>
          </a:p>
          <a:p>
            <a:r>
              <a:rPr lang="en-US" dirty="0"/>
              <a:t>Raspberry PI</a:t>
            </a:r>
          </a:p>
          <a:p>
            <a:r>
              <a:rPr lang="en-US" dirty="0"/>
              <a:t>Controllers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8DC677-0790-4FFE-882D-64BA53789186}"/>
              </a:ext>
            </a:extLst>
          </p:cNvPr>
          <p:cNvSpPr txBox="1"/>
          <p:nvPr/>
        </p:nvSpPr>
        <p:spPr>
          <a:xfrm>
            <a:off x="928425" y="4185857"/>
            <a:ext cx="2182218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Satellite 1</a:t>
            </a:r>
          </a:p>
          <a:p>
            <a:r>
              <a:rPr lang="en-US" dirty="0"/>
              <a:t>PLC Controller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B03306-3197-49BA-A18D-D4354D4B8B2D}"/>
              </a:ext>
            </a:extLst>
          </p:cNvPr>
          <p:cNvSpPr txBox="1"/>
          <p:nvPr/>
        </p:nvSpPr>
        <p:spPr>
          <a:xfrm>
            <a:off x="3375240" y="4185857"/>
            <a:ext cx="2182218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Satellite 2</a:t>
            </a:r>
          </a:p>
          <a:p>
            <a:r>
              <a:rPr lang="en-US" dirty="0"/>
              <a:t>PLC Controller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775AAE-1B1B-4CC6-BB7B-01473ABD9A7A}"/>
              </a:ext>
            </a:extLst>
          </p:cNvPr>
          <p:cNvSpPr txBox="1"/>
          <p:nvPr/>
        </p:nvSpPr>
        <p:spPr>
          <a:xfrm>
            <a:off x="6096000" y="4136303"/>
            <a:ext cx="2182218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Satellite 3</a:t>
            </a:r>
          </a:p>
          <a:p>
            <a:r>
              <a:rPr lang="en-US" dirty="0"/>
              <a:t>PLC Controller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162D32-C99B-4DAF-B5B7-36155A9E04A8}"/>
              </a:ext>
            </a:extLst>
          </p:cNvPr>
          <p:cNvSpPr txBox="1"/>
          <p:nvPr/>
        </p:nvSpPr>
        <p:spPr>
          <a:xfrm>
            <a:off x="8732614" y="4136302"/>
            <a:ext cx="2182218" cy="64633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Satellite 4</a:t>
            </a:r>
          </a:p>
          <a:p>
            <a:r>
              <a:rPr lang="en-US" dirty="0"/>
              <a:t>PLC Controller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C0EBC5C-4388-4CE3-AB3F-7A93F6527A00}"/>
              </a:ext>
            </a:extLst>
          </p:cNvPr>
          <p:cNvCxnSpPr/>
          <p:nvPr/>
        </p:nvCxnSpPr>
        <p:spPr>
          <a:xfrm>
            <a:off x="4353217" y="2738792"/>
            <a:ext cx="0" cy="1109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E64863-BBBE-4D49-838D-874E804C80A6}"/>
              </a:ext>
            </a:extLst>
          </p:cNvPr>
          <p:cNvCxnSpPr/>
          <p:nvPr/>
        </p:nvCxnSpPr>
        <p:spPr>
          <a:xfrm flipH="1">
            <a:off x="2210267" y="3876383"/>
            <a:ext cx="21205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569D282-23E7-49B0-B822-6E8DD7C790FE}"/>
              </a:ext>
            </a:extLst>
          </p:cNvPr>
          <p:cNvCxnSpPr/>
          <p:nvPr/>
        </p:nvCxnSpPr>
        <p:spPr>
          <a:xfrm>
            <a:off x="2199048" y="3904432"/>
            <a:ext cx="0" cy="281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D043B28-54F4-4B1A-8913-016901DFB9F7}"/>
              </a:ext>
            </a:extLst>
          </p:cNvPr>
          <p:cNvCxnSpPr/>
          <p:nvPr/>
        </p:nvCxnSpPr>
        <p:spPr>
          <a:xfrm flipH="1">
            <a:off x="4330778" y="3876383"/>
            <a:ext cx="22439" cy="2599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5BB301-B9CC-4EA0-B8E0-9F71F8DCF6A0}"/>
              </a:ext>
            </a:extLst>
          </p:cNvPr>
          <p:cNvCxnSpPr/>
          <p:nvPr/>
        </p:nvCxnSpPr>
        <p:spPr>
          <a:xfrm flipV="1">
            <a:off x="4426145" y="3848334"/>
            <a:ext cx="2098071" cy="24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3577626-2868-45F8-9592-8BA5FD03A8EB}"/>
              </a:ext>
            </a:extLst>
          </p:cNvPr>
          <p:cNvCxnSpPr/>
          <p:nvPr/>
        </p:nvCxnSpPr>
        <p:spPr>
          <a:xfrm>
            <a:off x="6529826" y="3876383"/>
            <a:ext cx="0" cy="242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0A7F14B-D136-4E8D-B90D-84F0B26B5B9A}"/>
              </a:ext>
            </a:extLst>
          </p:cNvPr>
          <p:cNvCxnSpPr/>
          <p:nvPr/>
        </p:nvCxnSpPr>
        <p:spPr>
          <a:xfrm flipV="1">
            <a:off x="6569094" y="3848334"/>
            <a:ext cx="2496369" cy="24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829777F-A04E-4895-BC34-4BAB7A022E95}"/>
              </a:ext>
            </a:extLst>
          </p:cNvPr>
          <p:cNvCxnSpPr/>
          <p:nvPr/>
        </p:nvCxnSpPr>
        <p:spPr>
          <a:xfrm>
            <a:off x="9076682" y="3904432"/>
            <a:ext cx="0" cy="210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8E4672F-6537-4069-9839-73106F95E968}"/>
              </a:ext>
            </a:extLst>
          </p:cNvPr>
          <p:cNvSpPr txBox="1"/>
          <p:nvPr/>
        </p:nvSpPr>
        <p:spPr>
          <a:xfrm>
            <a:off x="4392484" y="2967335"/>
            <a:ext cx="27344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Sprinkler Wire</a:t>
            </a:r>
          </a:p>
          <a:p>
            <a:r>
              <a:rPr lang="en-US" dirty="0"/>
              <a:t>Distributes Power</a:t>
            </a:r>
          </a:p>
          <a:p>
            <a:r>
              <a:rPr lang="en-US" dirty="0"/>
              <a:t>And RS485 Communication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6E5F70-6BCC-4897-BA7D-556D52FFD420}"/>
              </a:ext>
            </a:extLst>
          </p:cNvPr>
          <p:cNvSpPr txBox="1"/>
          <p:nvPr/>
        </p:nvSpPr>
        <p:spPr>
          <a:xfrm>
            <a:off x="5475180" y="2143479"/>
            <a:ext cx="1531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 Note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0225A33-DEEA-40D0-8980-931DFBC0F7A0}"/>
              </a:ext>
            </a:extLst>
          </p:cNvPr>
          <p:cNvSpPr txBox="1"/>
          <p:nvPr/>
        </p:nvSpPr>
        <p:spPr>
          <a:xfrm>
            <a:off x="617080" y="6013723"/>
            <a:ext cx="673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 Till the 2015 time frame the controller was a Beagle Bone Black</a:t>
            </a:r>
          </a:p>
        </p:txBody>
      </p:sp>
    </p:spTree>
    <p:extLst>
      <p:ext uri="{BB962C8B-B14F-4D97-AF65-F5344CB8AC3E}">
        <p14:creationId xmlns:p14="http://schemas.microsoft.com/office/powerpoint/2010/main" val="2267198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F99B89-D62C-4736-899B-E970127DD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Redis </a:t>
            </a:r>
            <a:r>
              <a:rPr lang="en-US" dirty="0" err="1"/>
              <a:t>DataBase</a:t>
            </a:r>
            <a:r>
              <a:rPr lang="en-US" dirty="0"/>
              <a:t> is </a:t>
            </a:r>
            <a:br>
              <a:rPr lang="en-US" dirty="0"/>
            </a:br>
            <a:r>
              <a:rPr lang="en-US" dirty="0"/>
              <a:t>Stored on External USB Drive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3BBBCCC-1C00-4362-8490-6173CDC24B1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0390" b="20390"/>
          <a:stretch>
            <a:fillRect/>
          </a:stretch>
        </p:blipFill>
        <p:spPr>
          <a:xfrm>
            <a:off x="5183188" y="987425"/>
            <a:ext cx="6172200" cy="4953437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558BCC0-2820-4A67-B1E6-49DE6CD35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reasons for the use of an external </a:t>
            </a:r>
            <a:r>
              <a:rPr lang="en-US" dirty="0" err="1"/>
              <a:t>usb</a:t>
            </a:r>
            <a:r>
              <a:rPr lang="en-US" dirty="0"/>
              <a:t> drive to store the </a:t>
            </a:r>
            <a:r>
              <a:rPr lang="en-US" dirty="0" err="1"/>
              <a:t>redis</a:t>
            </a:r>
            <a:r>
              <a:rPr lang="en-US" dirty="0"/>
              <a:t> database is as follows.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Power Failures will happen.  Putting Redis on a external USB drive insures that the Linux File System on the SD Card has few writes during operation.  This lowers the risk of file corruption during power failures.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By having the Redis Database on an extern USB Drive makes replicating both the SD card and Redis Database easier.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032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C87B-2374-420E-81BB-7C8465E5C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Sprinkler Wire was used as Networking Cable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E87D94-7A22-48BC-8CD9-11FFB897811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7 Strand 18 gauge sprinkler wire.</a:t>
            </a:r>
          </a:p>
          <a:p>
            <a:r>
              <a:rPr lang="en-US" sz="2400" dirty="0"/>
              <a:t>Blue/White 24 Volt DC to power PLC’s.</a:t>
            </a:r>
          </a:p>
          <a:p>
            <a:r>
              <a:rPr lang="en-US" sz="2400" dirty="0"/>
              <a:t>Yellow/Green 15 Volt DC to power sprinkler solenoid valves.</a:t>
            </a:r>
          </a:p>
          <a:p>
            <a:r>
              <a:rPr lang="en-US" sz="2400" dirty="0"/>
              <a:t>Red/Orange/Black used to support a 38.8 </a:t>
            </a:r>
            <a:r>
              <a:rPr lang="en-US" sz="2400" dirty="0" err="1"/>
              <a:t>kbits</a:t>
            </a:r>
            <a:r>
              <a:rPr lang="en-US" sz="2400" dirty="0"/>
              <a:t> RS485 communication link.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7C9A793C-988C-4706-8762-60839E50DE8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3" b="11373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8082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36A2C-E00B-49BF-B1BD-EE48E3758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Inside of PLC Case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2BD8013-4955-4AB2-BEA2-C3389A0C48D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2" r="27792"/>
          <a:stretch>
            <a:fillRect/>
          </a:stretch>
        </p:blipFill>
        <p:spPr>
          <a:xfrm rot="5400000">
            <a:off x="5832475" y="338138"/>
            <a:ext cx="4873625" cy="61722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DD3BAD-9965-4967-9935-921325650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PLC and Expansion Unit – Automation Direct Click Line.  ( Free Programming Software )</a:t>
            </a:r>
          </a:p>
          <a:p>
            <a:r>
              <a:rPr lang="en-US" dirty="0"/>
              <a:t>SCADA terminal blocks  are used to connect wires.</a:t>
            </a:r>
          </a:p>
          <a:p>
            <a:r>
              <a:rPr lang="en-US" dirty="0"/>
              <a:t>There are 22 sprinkler connections.</a:t>
            </a:r>
          </a:p>
          <a:p>
            <a:r>
              <a:rPr lang="en-US" dirty="0"/>
              <a:t>8 Digital Inputs which four can be used flow meter interfaces.</a:t>
            </a:r>
          </a:p>
          <a:p>
            <a:r>
              <a:rPr lang="en-US" dirty="0"/>
              <a:t>System Cost is less than $300.</a:t>
            </a:r>
          </a:p>
          <a:p>
            <a:endParaRPr lang="en-US" dirty="0"/>
          </a:p>
          <a:p>
            <a:r>
              <a:rPr lang="en-US" dirty="0"/>
              <a:t>Components are UL and FCC certified.</a:t>
            </a:r>
          </a:p>
        </p:txBody>
      </p:sp>
    </p:spTree>
    <p:extLst>
      <p:ext uri="{BB962C8B-B14F-4D97-AF65-F5344CB8AC3E}">
        <p14:creationId xmlns:p14="http://schemas.microsoft.com/office/powerpoint/2010/main" val="4003794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3439</TotalTime>
  <Words>2545</Words>
  <Application>Microsoft Office PowerPoint</Application>
  <PresentationFormat>Widescreen</PresentationFormat>
  <Paragraphs>326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Application of Redis in IOT Edge Devices </vt:lpstr>
      <vt:lpstr>Overview of Presentation</vt:lpstr>
      <vt:lpstr>Brief Description of System</vt:lpstr>
      <vt:lpstr>Our Original System</vt:lpstr>
      <vt:lpstr>Our New System Architecture</vt:lpstr>
      <vt:lpstr>Break out For Site Or Edge Device</vt:lpstr>
      <vt:lpstr>Redis DataBase is  Stored on External USB Drive</vt:lpstr>
      <vt:lpstr>Existing Sprinkler Wire was used as Networking Cable</vt:lpstr>
      <vt:lpstr>Inside of PLC Case</vt:lpstr>
      <vt:lpstr>PLC Deployed in the field.</vt:lpstr>
      <vt:lpstr>Some PLC Units have been deployed for 5 years.</vt:lpstr>
      <vt:lpstr>Some benefits to new system</vt:lpstr>
      <vt:lpstr>A leak that took 3 weeks to find</vt:lpstr>
      <vt:lpstr>Another Leak not Detectable by manual means.</vt:lpstr>
      <vt:lpstr>New System Transformed Operation</vt:lpstr>
      <vt:lpstr>Needed to Replace Mongoose Web Server with Python Flask Web Server. (Time Period 2014)</vt:lpstr>
      <vt:lpstr>Needed to Replace Mongoose Web Server with Python Flask Web Server. (Time Period 2014)</vt:lpstr>
      <vt:lpstr>Redis Provided The Multiprocess Communication</vt:lpstr>
      <vt:lpstr>With Redis in the System The Irrigation Controller Software Began to Change.</vt:lpstr>
      <vt:lpstr>The amount of Logging and Managing the Logging Became Complex.</vt:lpstr>
      <vt:lpstr>Overview of Redis Database</vt:lpstr>
      <vt:lpstr>Introduction of Graphical DB into The System</vt:lpstr>
      <vt:lpstr>Graphical Database on Redis</vt:lpstr>
      <vt:lpstr>As An Aside Graphical Data Bases Are Appearing In Conventional SCADA Systems.</vt:lpstr>
      <vt:lpstr>Nature of Graph – SNMP on Steriods</vt:lpstr>
      <vt:lpstr>System Graph is Constructed at Startup</vt:lpstr>
      <vt:lpstr>The Graph Structure for around the weather stations</vt:lpstr>
      <vt:lpstr>There are two sources of Redis Data</vt:lpstr>
      <vt:lpstr>Second Source Of Redis Data</vt:lpstr>
      <vt:lpstr>The Redis Graph Changes The Nature of IOT to Cloud Communication</vt:lpstr>
      <vt:lpstr>Move ETO Data To The Cloud</vt:lpstr>
      <vt:lpstr>Method Of Synchronication</vt:lpstr>
      <vt:lpstr>Synchronization of the Edge and Cloud Data Bases  </vt:lpstr>
      <vt:lpstr>Conclusion</vt:lpstr>
      <vt:lpstr>Conclusions Continued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Astrid Solis</dc:creator>
  <cp:lastModifiedBy>Glenn Edgar</cp:lastModifiedBy>
  <cp:revision>60</cp:revision>
  <dcterms:created xsi:type="dcterms:W3CDTF">2018-03-27T15:30:48Z</dcterms:created>
  <dcterms:modified xsi:type="dcterms:W3CDTF">2018-04-09T06:07:58Z</dcterms:modified>
</cp:coreProperties>
</file>

<file path=docProps/thumbnail.jpeg>
</file>